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78" r:id="rId10"/>
    <p:sldId id="279" r:id="rId11"/>
    <p:sldId id="274" r:id="rId12"/>
    <p:sldId id="259" r:id="rId13"/>
    <p:sldId id="267" r:id="rId14"/>
    <p:sldId id="268" r:id="rId15"/>
    <p:sldId id="269" r:id="rId16"/>
    <p:sldId id="271" r:id="rId17"/>
    <p:sldId id="275" r:id="rId1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944543-A862-4D32-8CD1-9FC8732816EE}" type="doc">
      <dgm:prSet loTypeId="urn:microsoft.com/office/officeart/2005/8/layout/lProcess1" loCatId="process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FD414C0-F3B9-45ED-8E1C-FD74FB6A87B2}">
      <dgm:prSet phldrT="[Text]"/>
      <dgm:spPr/>
      <dgm:t>
        <a:bodyPr/>
        <a:lstStyle/>
        <a:p>
          <a:r>
            <a:rPr lang="uk-UA" b="1" baseline="0" dirty="0" err="1" smtClean="0">
              <a:solidFill>
                <a:srgbClr val="FFFF00"/>
              </a:solidFill>
            </a:rPr>
            <a:t>Міністертсво</a:t>
          </a:r>
          <a:r>
            <a:rPr lang="uk-UA" b="1" baseline="0" dirty="0" smtClean="0">
              <a:solidFill>
                <a:srgbClr val="FFFF00"/>
              </a:solidFill>
            </a:rPr>
            <a:t> охорони здоров'я</a:t>
          </a:r>
          <a:endParaRPr lang="en-US" b="1" dirty="0">
            <a:solidFill>
              <a:srgbClr val="FFFF00"/>
            </a:solidFill>
          </a:endParaRPr>
        </a:p>
      </dgm:t>
    </dgm:pt>
    <dgm:pt modelId="{159FF7F8-27A5-41A8-AD8A-BED2324AA9B2}" type="parTrans" cxnId="{246F9B89-8F27-4081-B807-DC0FAF3157D3}">
      <dgm:prSet/>
      <dgm:spPr/>
      <dgm:t>
        <a:bodyPr/>
        <a:lstStyle/>
        <a:p>
          <a:endParaRPr lang="en-US"/>
        </a:p>
      </dgm:t>
    </dgm:pt>
    <dgm:pt modelId="{AF0E3341-048F-456F-BEAD-0EC3B6B5AB13}" type="sibTrans" cxnId="{246F9B89-8F27-4081-B807-DC0FAF3157D3}">
      <dgm:prSet/>
      <dgm:spPr/>
      <dgm:t>
        <a:bodyPr/>
        <a:lstStyle/>
        <a:p>
          <a:endParaRPr lang="en-US"/>
        </a:p>
      </dgm:t>
    </dgm:pt>
    <dgm:pt modelId="{EAF28817-837E-4679-A8D9-3F582BA0F48A}">
      <dgm:prSet phldrT="[Text]" custT="1"/>
      <dgm:spPr/>
      <dgm:t>
        <a:bodyPr/>
        <a:lstStyle/>
        <a:p>
          <a:r>
            <a:rPr lang="uk-UA" sz="2400" b="1" baseline="0" smtClean="0"/>
            <a:t>Заступник міністра</a:t>
          </a:r>
          <a:endParaRPr lang="en-US" sz="2400" dirty="0"/>
        </a:p>
      </dgm:t>
    </dgm:pt>
    <dgm:pt modelId="{634512B3-45B4-4195-8402-AB2EEC9A69C5}" type="parTrans" cxnId="{24D0D5DB-2B5B-4B2B-A4AE-B031D73D418D}">
      <dgm:prSet/>
      <dgm:spPr/>
      <dgm:t>
        <a:bodyPr/>
        <a:lstStyle/>
        <a:p>
          <a:endParaRPr lang="en-US"/>
        </a:p>
      </dgm:t>
    </dgm:pt>
    <dgm:pt modelId="{010819AA-E1FB-41FE-A440-22BB4EBD4166}" type="sibTrans" cxnId="{24D0D5DB-2B5B-4B2B-A4AE-B031D73D418D}">
      <dgm:prSet/>
      <dgm:spPr/>
      <dgm:t>
        <a:bodyPr/>
        <a:lstStyle/>
        <a:p>
          <a:endParaRPr lang="en-US"/>
        </a:p>
      </dgm:t>
    </dgm:pt>
    <dgm:pt modelId="{33E884F7-63C6-4841-889E-55C6C59AF0E6}">
      <dgm:prSet phldrT="[Text]" custT="1"/>
      <dgm:spPr/>
      <dgm:t>
        <a:bodyPr/>
        <a:lstStyle/>
        <a:p>
          <a:r>
            <a:rPr lang="uk-UA" sz="2200" b="1" baseline="0" smtClean="0"/>
            <a:t>Центральна робоча група управління Проекту </a:t>
          </a:r>
          <a:endParaRPr lang="en-US" sz="2200" dirty="0"/>
        </a:p>
      </dgm:t>
    </dgm:pt>
    <dgm:pt modelId="{832159D5-3E8F-4499-9728-FDA8957E74F2}" type="parTrans" cxnId="{EFA1FD85-5373-4381-9058-30F325921300}">
      <dgm:prSet/>
      <dgm:spPr/>
      <dgm:t>
        <a:bodyPr/>
        <a:lstStyle/>
        <a:p>
          <a:endParaRPr lang="en-US"/>
        </a:p>
      </dgm:t>
    </dgm:pt>
    <dgm:pt modelId="{9E8B4101-F13C-4CD4-91D4-B4635FD22E70}" type="sibTrans" cxnId="{EFA1FD85-5373-4381-9058-30F325921300}">
      <dgm:prSet/>
      <dgm:spPr/>
      <dgm:t>
        <a:bodyPr/>
        <a:lstStyle/>
        <a:p>
          <a:endParaRPr lang="en-US"/>
        </a:p>
      </dgm:t>
    </dgm:pt>
    <dgm:pt modelId="{61714EC6-3889-4D8A-AEE8-56124040F800}">
      <dgm:prSet phldrT="[Text]"/>
      <dgm:spPr/>
      <dgm:t>
        <a:bodyPr/>
        <a:lstStyle/>
        <a:p>
          <a:r>
            <a:rPr lang="uk-UA" b="1" baseline="0" dirty="0" smtClean="0">
              <a:solidFill>
                <a:srgbClr val="0070C0"/>
              </a:solidFill>
            </a:rPr>
            <a:t>Обласна державна адміністрація</a:t>
          </a:r>
          <a:endParaRPr lang="en-US" b="1" dirty="0">
            <a:solidFill>
              <a:srgbClr val="0070C0"/>
            </a:solidFill>
          </a:endParaRPr>
        </a:p>
      </dgm:t>
    </dgm:pt>
    <dgm:pt modelId="{2535E378-4572-40FA-9CD2-F8A921DE8025}" type="parTrans" cxnId="{1CFF4C5E-4E77-4831-B652-B91BEB646638}">
      <dgm:prSet/>
      <dgm:spPr/>
      <dgm:t>
        <a:bodyPr/>
        <a:lstStyle/>
        <a:p>
          <a:endParaRPr lang="en-US"/>
        </a:p>
      </dgm:t>
    </dgm:pt>
    <dgm:pt modelId="{51B9B327-EA88-4CCA-AD1B-576262D5B0F7}" type="sibTrans" cxnId="{1CFF4C5E-4E77-4831-B652-B91BEB646638}">
      <dgm:prSet/>
      <dgm:spPr/>
      <dgm:t>
        <a:bodyPr/>
        <a:lstStyle/>
        <a:p>
          <a:endParaRPr lang="en-US"/>
        </a:p>
      </dgm:t>
    </dgm:pt>
    <dgm:pt modelId="{9E4AD52D-A9E4-41C8-A4FD-C26DF6285192}">
      <dgm:prSet phldrT="[Text]"/>
      <dgm:spPr/>
      <dgm:t>
        <a:bodyPr/>
        <a:lstStyle/>
        <a:p>
          <a:r>
            <a:rPr lang="uk-UA" b="1" baseline="0" smtClean="0"/>
            <a:t>Голова (заступник голови) обласної державної адміністрації</a:t>
          </a:r>
          <a:endParaRPr lang="en-US" dirty="0"/>
        </a:p>
      </dgm:t>
    </dgm:pt>
    <dgm:pt modelId="{B82D132B-C897-478B-9054-FA7C5DDE8F97}" type="parTrans" cxnId="{4F4F0566-6FD3-48AE-8608-D3023A9D2730}">
      <dgm:prSet/>
      <dgm:spPr/>
      <dgm:t>
        <a:bodyPr/>
        <a:lstStyle/>
        <a:p>
          <a:endParaRPr lang="en-US"/>
        </a:p>
      </dgm:t>
    </dgm:pt>
    <dgm:pt modelId="{A4935B73-E326-4932-A2B7-AABCA9E826E6}" type="sibTrans" cxnId="{4F4F0566-6FD3-48AE-8608-D3023A9D2730}">
      <dgm:prSet/>
      <dgm:spPr/>
      <dgm:t>
        <a:bodyPr/>
        <a:lstStyle/>
        <a:p>
          <a:endParaRPr lang="en-US"/>
        </a:p>
      </dgm:t>
    </dgm:pt>
    <dgm:pt modelId="{B6605100-D178-4B38-B979-E056A4C1323A}">
      <dgm:prSet phldrT="[Text]" custT="1"/>
      <dgm:spPr/>
      <dgm:t>
        <a:bodyPr/>
        <a:lstStyle/>
        <a:p>
          <a:r>
            <a:rPr lang="uk-UA" sz="2200" b="1" baseline="0" smtClean="0"/>
            <a:t>Обласні робочі групи управління Проекту </a:t>
          </a:r>
          <a:endParaRPr lang="en-US" sz="2200" b="1" baseline="0" dirty="0"/>
        </a:p>
      </dgm:t>
    </dgm:pt>
    <dgm:pt modelId="{80CB59CF-A525-4597-A362-EF1761C880F6}" type="parTrans" cxnId="{096106E2-460F-4F36-9E26-E77650349F7D}">
      <dgm:prSet/>
      <dgm:spPr/>
      <dgm:t>
        <a:bodyPr/>
        <a:lstStyle/>
        <a:p>
          <a:endParaRPr lang="en-US"/>
        </a:p>
      </dgm:t>
    </dgm:pt>
    <dgm:pt modelId="{12B1D12C-82C4-4B6E-B91E-E1DB61DF2175}" type="sibTrans" cxnId="{096106E2-460F-4F36-9E26-E77650349F7D}">
      <dgm:prSet/>
      <dgm:spPr/>
      <dgm:t>
        <a:bodyPr/>
        <a:lstStyle/>
        <a:p>
          <a:endParaRPr lang="en-US"/>
        </a:p>
      </dgm:t>
    </dgm:pt>
    <dgm:pt modelId="{4E432D02-AF72-43B6-81A9-07416A24558B}" type="pres">
      <dgm:prSet presAssocID="{F6944543-A862-4D32-8CD1-9FC8732816E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134419-A30D-40EC-B40B-64A3D0DFA983}" type="pres">
      <dgm:prSet presAssocID="{1FD414C0-F3B9-45ED-8E1C-FD74FB6A87B2}" presName="vertFlow" presStyleCnt="0"/>
      <dgm:spPr/>
      <dgm:t>
        <a:bodyPr/>
        <a:lstStyle/>
        <a:p>
          <a:endParaRPr lang="uk-UA"/>
        </a:p>
      </dgm:t>
    </dgm:pt>
    <dgm:pt modelId="{A536E554-8F17-4AA2-B33C-9E8F0CD9AD79}" type="pres">
      <dgm:prSet presAssocID="{1FD414C0-F3B9-45ED-8E1C-FD74FB6A87B2}" presName="header" presStyleLbl="node1" presStyleIdx="0" presStyleCnt="2" custAng="0" custScaleY="136240"/>
      <dgm:spPr/>
      <dgm:t>
        <a:bodyPr/>
        <a:lstStyle/>
        <a:p>
          <a:endParaRPr lang="en-US"/>
        </a:p>
      </dgm:t>
    </dgm:pt>
    <dgm:pt modelId="{6EBEE38B-E030-4052-A7D0-D41051FCBE51}" type="pres">
      <dgm:prSet presAssocID="{634512B3-45B4-4195-8402-AB2EEC9A69C5}" presName="parTrans" presStyleLbl="sibTrans2D1" presStyleIdx="0" presStyleCnt="4"/>
      <dgm:spPr/>
      <dgm:t>
        <a:bodyPr/>
        <a:lstStyle/>
        <a:p>
          <a:endParaRPr lang="en-US"/>
        </a:p>
      </dgm:t>
    </dgm:pt>
    <dgm:pt modelId="{3B4798CC-F83C-47D2-BD0C-39F3FDA90382}" type="pres">
      <dgm:prSet presAssocID="{EAF28817-837E-4679-A8D9-3F582BA0F48A}" presName="child" presStyleLbl="alignAccFollow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C45058-FE10-4CF1-AACB-77C396FCCC1A}" type="pres">
      <dgm:prSet presAssocID="{010819AA-E1FB-41FE-A440-22BB4EBD4166}" presName="sibTrans" presStyleLbl="sibTrans2D1" presStyleIdx="1" presStyleCnt="4"/>
      <dgm:spPr/>
      <dgm:t>
        <a:bodyPr/>
        <a:lstStyle/>
        <a:p>
          <a:endParaRPr lang="en-US"/>
        </a:p>
      </dgm:t>
    </dgm:pt>
    <dgm:pt modelId="{D3509340-C51C-4838-9D7E-D509660DB837}" type="pres">
      <dgm:prSet presAssocID="{33E884F7-63C6-4841-889E-55C6C59AF0E6}" presName="child" presStyleLbl="alignAccFollowNode1" presStyleIdx="1" presStyleCnt="4" custScaleY="11365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270996-5179-422E-B86B-837D27A3BC4E}" type="pres">
      <dgm:prSet presAssocID="{1FD414C0-F3B9-45ED-8E1C-FD74FB6A87B2}" presName="hSp" presStyleCnt="0"/>
      <dgm:spPr/>
      <dgm:t>
        <a:bodyPr/>
        <a:lstStyle/>
        <a:p>
          <a:endParaRPr lang="uk-UA"/>
        </a:p>
      </dgm:t>
    </dgm:pt>
    <dgm:pt modelId="{D6E38ED0-D126-481C-BFB9-9234D9D49B5B}" type="pres">
      <dgm:prSet presAssocID="{61714EC6-3889-4D8A-AEE8-56124040F800}" presName="vertFlow" presStyleCnt="0"/>
      <dgm:spPr/>
      <dgm:t>
        <a:bodyPr/>
        <a:lstStyle/>
        <a:p>
          <a:endParaRPr lang="uk-UA"/>
        </a:p>
      </dgm:t>
    </dgm:pt>
    <dgm:pt modelId="{C3065CCB-7B1D-41C1-9400-680A995EBF8E}" type="pres">
      <dgm:prSet presAssocID="{61714EC6-3889-4D8A-AEE8-56124040F800}" presName="header" presStyleLbl="node1" presStyleIdx="1" presStyleCnt="2" custScaleY="136240"/>
      <dgm:spPr/>
      <dgm:t>
        <a:bodyPr/>
        <a:lstStyle/>
        <a:p>
          <a:endParaRPr lang="en-US"/>
        </a:p>
      </dgm:t>
    </dgm:pt>
    <dgm:pt modelId="{2EC17C3D-618F-4A69-BE3D-AD881F4CBC8C}" type="pres">
      <dgm:prSet presAssocID="{B82D132B-C897-478B-9054-FA7C5DDE8F97}" presName="parTrans" presStyleLbl="sibTrans2D1" presStyleIdx="2" presStyleCnt="4"/>
      <dgm:spPr/>
      <dgm:t>
        <a:bodyPr/>
        <a:lstStyle/>
        <a:p>
          <a:endParaRPr lang="en-US"/>
        </a:p>
      </dgm:t>
    </dgm:pt>
    <dgm:pt modelId="{35C280FB-58E3-40D1-9CBF-1A7CDF6BD3FB}" type="pres">
      <dgm:prSet presAssocID="{9E4AD52D-A9E4-41C8-A4FD-C26DF6285192}" presName="child" presStyleLbl="alignAccFollowNode1" presStyleIdx="2" presStyleCnt="4" custScaleY="14537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A86532-B570-46B6-8F2B-6A5ABCFBE226}" type="pres">
      <dgm:prSet presAssocID="{A4935B73-E326-4932-A2B7-AABCA9E826E6}" presName="sibTrans" presStyleLbl="sibTrans2D1" presStyleIdx="3" presStyleCnt="4"/>
      <dgm:spPr/>
      <dgm:t>
        <a:bodyPr/>
        <a:lstStyle/>
        <a:p>
          <a:endParaRPr lang="en-US"/>
        </a:p>
      </dgm:t>
    </dgm:pt>
    <dgm:pt modelId="{E8ECF27B-62B0-4AD3-9C7F-EA549B93E4CF}" type="pres">
      <dgm:prSet presAssocID="{B6605100-D178-4B38-B979-E056A4C1323A}" presName="child" presStyleLbl="alignAccFollowNode1" presStyleIdx="3" presStyleCnt="4" custScaleY="11365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71157D4-0DF1-4EDC-8376-5CC3A23D70A3}" type="presOf" srcId="{9E4AD52D-A9E4-41C8-A4FD-C26DF6285192}" destId="{35C280FB-58E3-40D1-9CBF-1A7CDF6BD3FB}" srcOrd="0" destOrd="0" presId="urn:microsoft.com/office/officeart/2005/8/layout/lProcess1"/>
    <dgm:cxn modelId="{096106E2-460F-4F36-9E26-E77650349F7D}" srcId="{61714EC6-3889-4D8A-AEE8-56124040F800}" destId="{B6605100-D178-4B38-B979-E056A4C1323A}" srcOrd="1" destOrd="0" parTransId="{80CB59CF-A525-4597-A362-EF1761C880F6}" sibTransId="{12B1D12C-82C4-4B6E-B91E-E1DB61DF2175}"/>
    <dgm:cxn modelId="{4F4F0566-6FD3-48AE-8608-D3023A9D2730}" srcId="{61714EC6-3889-4D8A-AEE8-56124040F800}" destId="{9E4AD52D-A9E4-41C8-A4FD-C26DF6285192}" srcOrd="0" destOrd="0" parTransId="{B82D132B-C897-478B-9054-FA7C5DDE8F97}" sibTransId="{A4935B73-E326-4932-A2B7-AABCA9E826E6}"/>
    <dgm:cxn modelId="{14D9902D-8CAD-4896-9A8F-E3096281FE07}" type="presOf" srcId="{F6944543-A862-4D32-8CD1-9FC8732816EE}" destId="{4E432D02-AF72-43B6-81A9-07416A24558B}" srcOrd="0" destOrd="0" presId="urn:microsoft.com/office/officeart/2005/8/layout/lProcess1"/>
    <dgm:cxn modelId="{85C152EC-296C-49BF-B97F-8B6A4E680B0B}" type="presOf" srcId="{33E884F7-63C6-4841-889E-55C6C59AF0E6}" destId="{D3509340-C51C-4838-9D7E-D509660DB837}" srcOrd="0" destOrd="0" presId="urn:microsoft.com/office/officeart/2005/8/layout/lProcess1"/>
    <dgm:cxn modelId="{64E0BAEE-C1D8-4022-A45E-D108B26404C4}" type="presOf" srcId="{634512B3-45B4-4195-8402-AB2EEC9A69C5}" destId="{6EBEE38B-E030-4052-A7D0-D41051FCBE51}" srcOrd="0" destOrd="0" presId="urn:microsoft.com/office/officeart/2005/8/layout/lProcess1"/>
    <dgm:cxn modelId="{FD7AD1B0-609D-488A-8F19-BBF4C277B94E}" type="presOf" srcId="{010819AA-E1FB-41FE-A440-22BB4EBD4166}" destId="{FCC45058-FE10-4CF1-AACB-77C396FCCC1A}" srcOrd="0" destOrd="0" presId="urn:microsoft.com/office/officeart/2005/8/layout/lProcess1"/>
    <dgm:cxn modelId="{9C408158-1555-410F-A388-4D2465703C80}" type="presOf" srcId="{61714EC6-3889-4D8A-AEE8-56124040F800}" destId="{C3065CCB-7B1D-41C1-9400-680A995EBF8E}" srcOrd="0" destOrd="0" presId="urn:microsoft.com/office/officeart/2005/8/layout/lProcess1"/>
    <dgm:cxn modelId="{A76CCA9A-98F1-4861-BCDC-81E31C717E5A}" type="presOf" srcId="{B82D132B-C897-478B-9054-FA7C5DDE8F97}" destId="{2EC17C3D-618F-4A69-BE3D-AD881F4CBC8C}" srcOrd="0" destOrd="0" presId="urn:microsoft.com/office/officeart/2005/8/layout/lProcess1"/>
    <dgm:cxn modelId="{24D0D5DB-2B5B-4B2B-A4AE-B031D73D418D}" srcId="{1FD414C0-F3B9-45ED-8E1C-FD74FB6A87B2}" destId="{EAF28817-837E-4679-A8D9-3F582BA0F48A}" srcOrd="0" destOrd="0" parTransId="{634512B3-45B4-4195-8402-AB2EEC9A69C5}" sibTransId="{010819AA-E1FB-41FE-A440-22BB4EBD4166}"/>
    <dgm:cxn modelId="{57E6FFE4-EB21-428A-BA1A-6B7ECD99CCE1}" type="presOf" srcId="{1FD414C0-F3B9-45ED-8E1C-FD74FB6A87B2}" destId="{A536E554-8F17-4AA2-B33C-9E8F0CD9AD79}" srcOrd="0" destOrd="0" presId="urn:microsoft.com/office/officeart/2005/8/layout/lProcess1"/>
    <dgm:cxn modelId="{1CFF4C5E-4E77-4831-B652-B91BEB646638}" srcId="{F6944543-A862-4D32-8CD1-9FC8732816EE}" destId="{61714EC6-3889-4D8A-AEE8-56124040F800}" srcOrd="1" destOrd="0" parTransId="{2535E378-4572-40FA-9CD2-F8A921DE8025}" sibTransId="{51B9B327-EA88-4CCA-AD1B-576262D5B0F7}"/>
    <dgm:cxn modelId="{A09F15B4-BBF7-4B1E-95D1-EAA12DFFC7F0}" type="presOf" srcId="{B6605100-D178-4B38-B979-E056A4C1323A}" destId="{E8ECF27B-62B0-4AD3-9C7F-EA549B93E4CF}" srcOrd="0" destOrd="0" presId="urn:microsoft.com/office/officeart/2005/8/layout/lProcess1"/>
    <dgm:cxn modelId="{D9AACE5C-D76C-40F6-B9C3-AEF171F26246}" type="presOf" srcId="{A4935B73-E326-4932-A2B7-AABCA9E826E6}" destId="{F4A86532-B570-46B6-8F2B-6A5ABCFBE226}" srcOrd="0" destOrd="0" presId="urn:microsoft.com/office/officeart/2005/8/layout/lProcess1"/>
    <dgm:cxn modelId="{EFA1FD85-5373-4381-9058-30F325921300}" srcId="{1FD414C0-F3B9-45ED-8E1C-FD74FB6A87B2}" destId="{33E884F7-63C6-4841-889E-55C6C59AF0E6}" srcOrd="1" destOrd="0" parTransId="{832159D5-3E8F-4499-9728-FDA8957E74F2}" sibTransId="{9E8B4101-F13C-4CD4-91D4-B4635FD22E70}"/>
    <dgm:cxn modelId="{246F9B89-8F27-4081-B807-DC0FAF3157D3}" srcId="{F6944543-A862-4D32-8CD1-9FC8732816EE}" destId="{1FD414C0-F3B9-45ED-8E1C-FD74FB6A87B2}" srcOrd="0" destOrd="0" parTransId="{159FF7F8-27A5-41A8-AD8A-BED2324AA9B2}" sibTransId="{AF0E3341-048F-456F-BEAD-0EC3B6B5AB13}"/>
    <dgm:cxn modelId="{AF3CCD36-D0E7-4020-BCE6-ED99597FA902}" type="presOf" srcId="{EAF28817-837E-4679-A8D9-3F582BA0F48A}" destId="{3B4798CC-F83C-47D2-BD0C-39F3FDA90382}" srcOrd="0" destOrd="0" presId="urn:microsoft.com/office/officeart/2005/8/layout/lProcess1"/>
    <dgm:cxn modelId="{F4435443-04AA-4A30-8893-48CC3AA4580E}" type="presParOf" srcId="{4E432D02-AF72-43B6-81A9-07416A24558B}" destId="{23134419-A30D-40EC-B40B-64A3D0DFA983}" srcOrd="0" destOrd="0" presId="urn:microsoft.com/office/officeart/2005/8/layout/lProcess1"/>
    <dgm:cxn modelId="{2E951BE5-C39F-4896-A30D-D2DB3B4C46F1}" type="presParOf" srcId="{23134419-A30D-40EC-B40B-64A3D0DFA983}" destId="{A536E554-8F17-4AA2-B33C-9E8F0CD9AD79}" srcOrd="0" destOrd="0" presId="urn:microsoft.com/office/officeart/2005/8/layout/lProcess1"/>
    <dgm:cxn modelId="{839E650F-9AE2-475E-B2EB-C32D9E88DD64}" type="presParOf" srcId="{23134419-A30D-40EC-B40B-64A3D0DFA983}" destId="{6EBEE38B-E030-4052-A7D0-D41051FCBE51}" srcOrd="1" destOrd="0" presId="urn:microsoft.com/office/officeart/2005/8/layout/lProcess1"/>
    <dgm:cxn modelId="{4C244DE0-AC82-4A8C-B81E-A4CE8F1BAC7C}" type="presParOf" srcId="{23134419-A30D-40EC-B40B-64A3D0DFA983}" destId="{3B4798CC-F83C-47D2-BD0C-39F3FDA90382}" srcOrd="2" destOrd="0" presId="urn:microsoft.com/office/officeart/2005/8/layout/lProcess1"/>
    <dgm:cxn modelId="{F544D2EB-0956-4EDF-8567-D2E06E8177B3}" type="presParOf" srcId="{23134419-A30D-40EC-B40B-64A3D0DFA983}" destId="{FCC45058-FE10-4CF1-AACB-77C396FCCC1A}" srcOrd="3" destOrd="0" presId="urn:microsoft.com/office/officeart/2005/8/layout/lProcess1"/>
    <dgm:cxn modelId="{9A86E1D5-718F-4BA5-AD72-E196104CB3A4}" type="presParOf" srcId="{23134419-A30D-40EC-B40B-64A3D0DFA983}" destId="{D3509340-C51C-4838-9D7E-D509660DB837}" srcOrd="4" destOrd="0" presId="urn:microsoft.com/office/officeart/2005/8/layout/lProcess1"/>
    <dgm:cxn modelId="{D2482932-25F2-4FAF-A70E-80F433A235CD}" type="presParOf" srcId="{4E432D02-AF72-43B6-81A9-07416A24558B}" destId="{83270996-5179-422E-B86B-837D27A3BC4E}" srcOrd="1" destOrd="0" presId="urn:microsoft.com/office/officeart/2005/8/layout/lProcess1"/>
    <dgm:cxn modelId="{76531557-2257-4F22-9BD9-8FB28B03B38A}" type="presParOf" srcId="{4E432D02-AF72-43B6-81A9-07416A24558B}" destId="{D6E38ED0-D126-481C-BFB9-9234D9D49B5B}" srcOrd="2" destOrd="0" presId="urn:microsoft.com/office/officeart/2005/8/layout/lProcess1"/>
    <dgm:cxn modelId="{719F501D-A630-46D1-8199-481D8C794EFB}" type="presParOf" srcId="{D6E38ED0-D126-481C-BFB9-9234D9D49B5B}" destId="{C3065CCB-7B1D-41C1-9400-680A995EBF8E}" srcOrd="0" destOrd="0" presId="urn:microsoft.com/office/officeart/2005/8/layout/lProcess1"/>
    <dgm:cxn modelId="{C7433426-5E78-4452-8B9C-5A693CBC77FE}" type="presParOf" srcId="{D6E38ED0-D126-481C-BFB9-9234D9D49B5B}" destId="{2EC17C3D-618F-4A69-BE3D-AD881F4CBC8C}" srcOrd="1" destOrd="0" presId="urn:microsoft.com/office/officeart/2005/8/layout/lProcess1"/>
    <dgm:cxn modelId="{42CC9E18-99DE-4F9E-9B23-A2200DD4A2C9}" type="presParOf" srcId="{D6E38ED0-D126-481C-BFB9-9234D9D49B5B}" destId="{35C280FB-58E3-40D1-9CBF-1A7CDF6BD3FB}" srcOrd="2" destOrd="0" presId="urn:microsoft.com/office/officeart/2005/8/layout/lProcess1"/>
    <dgm:cxn modelId="{00190F3C-A7B2-4B8F-82CB-C0B5281A78BE}" type="presParOf" srcId="{D6E38ED0-D126-481C-BFB9-9234D9D49B5B}" destId="{F4A86532-B570-46B6-8F2B-6A5ABCFBE226}" srcOrd="3" destOrd="0" presId="urn:microsoft.com/office/officeart/2005/8/layout/lProcess1"/>
    <dgm:cxn modelId="{9D52DDE9-CAF4-40F2-9128-93412729BBBB}" type="presParOf" srcId="{D6E38ED0-D126-481C-BFB9-9234D9D49B5B}" destId="{E8ECF27B-62B0-4AD3-9C7F-EA549B93E4CF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2FF79B-74C2-4C41-A42B-3E5FE614122D}" type="doc">
      <dgm:prSet loTypeId="urn:microsoft.com/office/officeart/2005/8/layout/hProcess9" loCatId="process" qsTypeId="urn:microsoft.com/office/officeart/2005/8/quickstyle/simple3" qsCatId="simple" csTypeId="urn:microsoft.com/office/officeart/2005/8/colors/colorful5" csCatId="colorful" phldr="1"/>
      <dgm:spPr/>
    </dgm:pt>
    <dgm:pt modelId="{78643E3C-CFC3-448B-A4E1-0459FCA787CB}">
      <dgm:prSet phldrT="[Текст]" custT="1"/>
      <dgm:spPr/>
      <dgm:t>
        <a:bodyPr/>
        <a:lstStyle/>
        <a:p>
          <a:r>
            <a:rPr lang="uk-UA" sz="1400" dirty="0" smtClean="0"/>
            <a:t>Для здійснення аналізу можливостей співпраці Світового банку з регіонами надані плани-графіки модернізації мережі закладів ОЗ до МОЗ та Світового банку (лютий 2013)</a:t>
          </a:r>
          <a:endParaRPr lang="uk-UA" sz="1400" dirty="0"/>
        </a:p>
      </dgm:t>
    </dgm:pt>
    <dgm:pt modelId="{D0D149E1-676F-41DB-AA95-61B3C43B4093}" type="parTrans" cxnId="{5C413709-8164-40DC-AD40-599C47661B65}">
      <dgm:prSet/>
      <dgm:spPr/>
      <dgm:t>
        <a:bodyPr/>
        <a:lstStyle/>
        <a:p>
          <a:endParaRPr lang="uk-UA"/>
        </a:p>
      </dgm:t>
    </dgm:pt>
    <dgm:pt modelId="{271BB549-3240-4B59-9F2D-35E18B0B9134}" type="sibTrans" cxnId="{5C413709-8164-40DC-AD40-599C47661B65}">
      <dgm:prSet/>
      <dgm:spPr/>
      <dgm:t>
        <a:bodyPr/>
        <a:lstStyle/>
        <a:p>
          <a:endParaRPr lang="uk-UA"/>
        </a:p>
      </dgm:t>
    </dgm:pt>
    <dgm:pt modelId="{D10906A3-4AF8-4A97-A127-3A97CEE1726E}">
      <dgm:prSet phldrT="[Текст]" custT="1"/>
      <dgm:spPr/>
      <dgm:t>
        <a:bodyPr/>
        <a:lstStyle/>
        <a:p>
          <a:r>
            <a:rPr lang="uk-UA" sz="1400" smtClean="0"/>
            <a:t>Подано проект заявки на учать у проекті Світового банку українською та англійською мовами (квітень 2013)</a:t>
          </a:r>
          <a:endParaRPr lang="uk-UA" sz="1400" dirty="0"/>
        </a:p>
      </dgm:t>
    </dgm:pt>
    <dgm:pt modelId="{9D8BC548-C7D0-47AD-8927-81C999BA06EB}" type="parTrans" cxnId="{F5CF6429-3B13-4EE0-801C-91FC841CB929}">
      <dgm:prSet/>
      <dgm:spPr/>
      <dgm:t>
        <a:bodyPr/>
        <a:lstStyle/>
        <a:p>
          <a:endParaRPr lang="uk-UA"/>
        </a:p>
      </dgm:t>
    </dgm:pt>
    <dgm:pt modelId="{1574BD86-D0B8-42C4-8CDE-11E309AF3D3A}" type="sibTrans" cxnId="{F5CF6429-3B13-4EE0-801C-91FC841CB929}">
      <dgm:prSet/>
      <dgm:spPr/>
      <dgm:t>
        <a:bodyPr/>
        <a:lstStyle/>
        <a:p>
          <a:endParaRPr lang="uk-UA"/>
        </a:p>
      </dgm:t>
    </dgm:pt>
    <dgm:pt modelId="{C00A64F0-9AC4-4C00-B862-CB065626A261}">
      <dgm:prSet phldrT="[Текст]" custT="1"/>
      <dgm:spPr/>
      <dgm:t>
        <a:bodyPr/>
        <a:lstStyle/>
        <a:p>
          <a:r>
            <a:rPr lang="uk-UA" sz="1400" smtClean="0"/>
            <a:t>Отримано позитивний висновок  експертів Світового банку, Адміністрації президента, МОЗ  щодо участі області у реалізації проекту </a:t>
          </a:r>
        </a:p>
        <a:p>
          <a:r>
            <a:rPr lang="uk-UA" sz="1400" smtClean="0"/>
            <a:t>(червень 2013)</a:t>
          </a:r>
        </a:p>
        <a:p>
          <a:r>
            <a:rPr lang="uk-UA" sz="1400" smtClean="0"/>
            <a:t>Область отримала друге місце серед 22 регіонів</a:t>
          </a:r>
          <a:endParaRPr lang="uk-UA" sz="1400" dirty="0"/>
        </a:p>
      </dgm:t>
    </dgm:pt>
    <dgm:pt modelId="{370EFD16-35F5-42AF-A982-83AC3FEAAC46}" type="parTrans" cxnId="{4D0D11B3-9A34-4A05-AB6A-7C6CB28DBD68}">
      <dgm:prSet/>
      <dgm:spPr/>
      <dgm:t>
        <a:bodyPr/>
        <a:lstStyle/>
        <a:p>
          <a:endParaRPr lang="uk-UA"/>
        </a:p>
      </dgm:t>
    </dgm:pt>
    <dgm:pt modelId="{41BF4E9D-8E31-42D0-802B-979BB8728E99}" type="sibTrans" cxnId="{4D0D11B3-9A34-4A05-AB6A-7C6CB28DBD68}">
      <dgm:prSet/>
      <dgm:spPr/>
      <dgm:t>
        <a:bodyPr/>
        <a:lstStyle/>
        <a:p>
          <a:endParaRPr lang="uk-UA"/>
        </a:p>
      </dgm:t>
    </dgm:pt>
    <dgm:pt modelId="{37CD7B79-DAD2-4EA5-870D-56049AF0FE7F}">
      <dgm:prSet custT="1"/>
      <dgm:spPr/>
      <dgm:t>
        <a:bodyPr/>
        <a:lstStyle/>
        <a:p>
          <a:r>
            <a:rPr lang="uk-UA" sz="1400" b="0" smtClean="0"/>
            <a:t>Надано доопрацьовану проекту пропозицію від області  українською та англійською мовами, проведено семінар Світового банку</a:t>
          </a:r>
        </a:p>
        <a:p>
          <a:r>
            <a:rPr lang="uk-UA" sz="1400" smtClean="0"/>
            <a:t>(жовтень 2013)</a:t>
          </a:r>
          <a:endParaRPr lang="uk-UA" sz="1400" dirty="0"/>
        </a:p>
      </dgm:t>
    </dgm:pt>
    <dgm:pt modelId="{0F645F9F-5FDB-415F-8BFB-322EA61B78BD}" type="parTrans" cxnId="{E1DFCBF2-3CF3-4DA5-B057-96FB2FDCF3F8}">
      <dgm:prSet/>
      <dgm:spPr/>
      <dgm:t>
        <a:bodyPr/>
        <a:lstStyle/>
        <a:p>
          <a:endParaRPr lang="uk-UA"/>
        </a:p>
      </dgm:t>
    </dgm:pt>
    <dgm:pt modelId="{D6538040-1634-4FFD-8E4C-58F70E7F0331}" type="sibTrans" cxnId="{E1DFCBF2-3CF3-4DA5-B057-96FB2FDCF3F8}">
      <dgm:prSet/>
      <dgm:spPr/>
      <dgm:t>
        <a:bodyPr/>
        <a:lstStyle/>
        <a:p>
          <a:endParaRPr lang="uk-UA"/>
        </a:p>
      </dgm:t>
    </dgm:pt>
    <dgm:pt modelId="{D92DA0AE-ABC0-429A-95DB-DBA608F3911A}">
      <dgm:prSet custT="1"/>
      <dgm:spPr/>
      <dgm:t>
        <a:bodyPr/>
        <a:lstStyle/>
        <a:p>
          <a:r>
            <a:rPr lang="uk-UA" sz="1400" smtClean="0"/>
            <a:t>Відбулася презентація проектної пропозиції на семінарі Світового банку (липень 2013) </a:t>
          </a:r>
        </a:p>
        <a:p>
          <a:r>
            <a:rPr lang="uk-UA" sz="1400" smtClean="0"/>
            <a:t>Проведено робоче  доопрацювання  проекту</a:t>
          </a:r>
          <a:endParaRPr lang="uk-UA" sz="1400" dirty="0"/>
        </a:p>
      </dgm:t>
    </dgm:pt>
    <dgm:pt modelId="{6D21C628-C192-48A6-846B-F3C13749998F}" type="parTrans" cxnId="{30C5FA11-D709-45E9-9D77-70F11247C015}">
      <dgm:prSet/>
      <dgm:spPr/>
      <dgm:t>
        <a:bodyPr/>
        <a:lstStyle/>
        <a:p>
          <a:endParaRPr lang="uk-UA"/>
        </a:p>
      </dgm:t>
    </dgm:pt>
    <dgm:pt modelId="{4386C954-E7D3-4DF0-9068-7B0D2B758676}" type="sibTrans" cxnId="{30C5FA11-D709-45E9-9D77-70F11247C015}">
      <dgm:prSet/>
      <dgm:spPr/>
      <dgm:t>
        <a:bodyPr/>
        <a:lstStyle/>
        <a:p>
          <a:endParaRPr lang="uk-UA"/>
        </a:p>
      </dgm:t>
    </dgm:pt>
    <dgm:pt modelId="{8FF2A470-B4CB-463E-964E-07840AB8131E}" type="pres">
      <dgm:prSet presAssocID="{F82FF79B-74C2-4C41-A42B-3E5FE614122D}" presName="CompostProcess" presStyleCnt="0">
        <dgm:presLayoutVars>
          <dgm:dir/>
          <dgm:resizeHandles val="exact"/>
        </dgm:presLayoutVars>
      </dgm:prSet>
      <dgm:spPr/>
    </dgm:pt>
    <dgm:pt modelId="{6F543331-AF5D-46B4-86A8-FF9E484A7D07}" type="pres">
      <dgm:prSet presAssocID="{F82FF79B-74C2-4C41-A42B-3E5FE614122D}" presName="arrow" presStyleLbl="bgShp" presStyleIdx="0" presStyleCnt="1" custScaleX="117647" custLinFactNeighborX="589" custLinFactNeighborY="632"/>
      <dgm:spPr/>
    </dgm:pt>
    <dgm:pt modelId="{588E16EB-C577-4DEA-A498-EF682CC1B9AD}" type="pres">
      <dgm:prSet presAssocID="{F82FF79B-74C2-4C41-A42B-3E5FE614122D}" presName="linearProcess" presStyleCnt="0"/>
      <dgm:spPr/>
    </dgm:pt>
    <dgm:pt modelId="{C2E487A6-B005-43B0-BA79-E8E0A34C2D51}" type="pres">
      <dgm:prSet presAssocID="{78643E3C-CFC3-448B-A4E1-0459FCA787CB}" presName="textNode" presStyleLbl="node1" presStyleIdx="0" presStyleCnt="5" custScaleY="198640" custLinFactNeighborX="8510" custLinFactNeighborY="-397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E8E81EB-980F-4A6C-987F-4E364D4CC7CB}" type="pres">
      <dgm:prSet presAssocID="{271BB549-3240-4B59-9F2D-35E18B0B9134}" presName="sibTrans" presStyleCnt="0"/>
      <dgm:spPr/>
    </dgm:pt>
    <dgm:pt modelId="{D994A210-8947-44F7-A9FF-F0862382DB0C}" type="pres">
      <dgm:prSet presAssocID="{D10906A3-4AF8-4A97-A127-3A97CEE1726E}" presName="textNode" presStyleLbl="node1" presStyleIdx="1" presStyleCnt="5" custScaleY="19863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BCEF77D-204E-4576-814D-F075D6C0DBC2}" type="pres">
      <dgm:prSet presAssocID="{1574BD86-D0B8-42C4-8CDE-11E309AF3D3A}" presName="sibTrans" presStyleCnt="0"/>
      <dgm:spPr/>
    </dgm:pt>
    <dgm:pt modelId="{537A85B4-145A-4365-8C39-B6DFF3FB0BFE}" type="pres">
      <dgm:prSet presAssocID="{C00A64F0-9AC4-4C00-B862-CB065626A261}" presName="textNode" presStyleLbl="node1" presStyleIdx="2" presStyleCnt="5" custScaleY="20217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7E575B8-CA9C-4DE1-B75E-D3D14583362C}" type="pres">
      <dgm:prSet presAssocID="{41BF4E9D-8E31-42D0-802B-979BB8728E99}" presName="sibTrans" presStyleCnt="0"/>
      <dgm:spPr/>
    </dgm:pt>
    <dgm:pt modelId="{E76DB542-7014-40BA-B70C-744CBDB5DBE4}" type="pres">
      <dgm:prSet presAssocID="{D92DA0AE-ABC0-429A-95DB-DBA608F3911A}" presName="textNode" presStyleLbl="node1" presStyleIdx="3" presStyleCnt="5" custScaleY="19347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9780952-E26B-4916-8D11-CDB70F50EBC9}" type="pres">
      <dgm:prSet presAssocID="{4386C954-E7D3-4DF0-9068-7B0D2B758676}" presName="sibTrans" presStyleCnt="0"/>
      <dgm:spPr/>
    </dgm:pt>
    <dgm:pt modelId="{5A609E5E-5AB4-4D61-B3FC-C6DE9987E090}" type="pres">
      <dgm:prSet presAssocID="{37CD7B79-DAD2-4EA5-870D-56049AF0FE7F}" presName="textNode" presStyleLbl="node1" presStyleIdx="4" presStyleCnt="5" custScaleY="16729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32FD9473-C547-43BC-97CC-C55590D81FB0}" type="presOf" srcId="{78643E3C-CFC3-448B-A4E1-0459FCA787CB}" destId="{C2E487A6-B005-43B0-BA79-E8E0A34C2D51}" srcOrd="0" destOrd="0" presId="urn:microsoft.com/office/officeart/2005/8/layout/hProcess9"/>
    <dgm:cxn modelId="{5C413709-8164-40DC-AD40-599C47661B65}" srcId="{F82FF79B-74C2-4C41-A42B-3E5FE614122D}" destId="{78643E3C-CFC3-448B-A4E1-0459FCA787CB}" srcOrd="0" destOrd="0" parTransId="{D0D149E1-676F-41DB-AA95-61B3C43B4093}" sibTransId="{271BB549-3240-4B59-9F2D-35E18B0B9134}"/>
    <dgm:cxn modelId="{969CE0F8-209A-4D89-85B9-8620FE6DB9E9}" type="presOf" srcId="{F82FF79B-74C2-4C41-A42B-3E5FE614122D}" destId="{8FF2A470-B4CB-463E-964E-07840AB8131E}" srcOrd="0" destOrd="0" presId="urn:microsoft.com/office/officeart/2005/8/layout/hProcess9"/>
    <dgm:cxn modelId="{C3C2F061-ED6E-41E8-A7DE-7DACACCD308C}" type="presOf" srcId="{D10906A3-4AF8-4A97-A127-3A97CEE1726E}" destId="{D994A210-8947-44F7-A9FF-F0862382DB0C}" srcOrd="0" destOrd="0" presId="urn:microsoft.com/office/officeart/2005/8/layout/hProcess9"/>
    <dgm:cxn modelId="{E1DFCBF2-3CF3-4DA5-B057-96FB2FDCF3F8}" srcId="{F82FF79B-74C2-4C41-A42B-3E5FE614122D}" destId="{37CD7B79-DAD2-4EA5-870D-56049AF0FE7F}" srcOrd="4" destOrd="0" parTransId="{0F645F9F-5FDB-415F-8BFB-322EA61B78BD}" sibTransId="{D6538040-1634-4FFD-8E4C-58F70E7F0331}"/>
    <dgm:cxn modelId="{F5CF6429-3B13-4EE0-801C-91FC841CB929}" srcId="{F82FF79B-74C2-4C41-A42B-3E5FE614122D}" destId="{D10906A3-4AF8-4A97-A127-3A97CEE1726E}" srcOrd="1" destOrd="0" parTransId="{9D8BC548-C7D0-47AD-8927-81C999BA06EB}" sibTransId="{1574BD86-D0B8-42C4-8CDE-11E309AF3D3A}"/>
    <dgm:cxn modelId="{4D0D11B3-9A34-4A05-AB6A-7C6CB28DBD68}" srcId="{F82FF79B-74C2-4C41-A42B-3E5FE614122D}" destId="{C00A64F0-9AC4-4C00-B862-CB065626A261}" srcOrd="2" destOrd="0" parTransId="{370EFD16-35F5-42AF-A982-83AC3FEAAC46}" sibTransId="{41BF4E9D-8E31-42D0-802B-979BB8728E99}"/>
    <dgm:cxn modelId="{47B7A1DE-C5F9-466D-9ACB-2CCE3C1BCA7E}" type="presOf" srcId="{C00A64F0-9AC4-4C00-B862-CB065626A261}" destId="{537A85B4-145A-4365-8C39-B6DFF3FB0BFE}" srcOrd="0" destOrd="0" presId="urn:microsoft.com/office/officeart/2005/8/layout/hProcess9"/>
    <dgm:cxn modelId="{38DD9F26-036B-442A-A9E7-27CE9A06926A}" type="presOf" srcId="{D92DA0AE-ABC0-429A-95DB-DBA608F3911A}" destId="{E76DB542-7014-40BA-B70C-744CBDB5DBE4}" srcOrd="0" destOrd="0" presId="urn:microsoft.com/office/officeart/2005/8/layout/hProcess9"/>
    <dgm:cxn modelId="{EA1132FA-4209-4736-A152-E4FD71E57940}" type="presOf" srcId="{37CD7B79-DAD2-4EA5-870D-56049AF0FE7F}" destId="{5A609E5E-5AB4-4D61-B3FC-C6DE9987E090}" srcOrd="0" destOrd="0" presId="urn:microsoft.com/office/officeart/2005/8/layout/hProcess9"/>
    <dgm:cxn modelId="{30C5FA11-D709-45E9-9D77-70F11247C015}" srcId="{F82FF79B-74C2-4C41-A42B-3E5FE614122D}" destId="{D92DA0AE-ABC0-429A-95DB-DBA608F3911A}" srcOrd="3" destOrd="0" parTransId="{6D21C628-C192-48A6-846B-F3C13749998F}" sibTransId="{4386C954-E7D3-4DF0-9068-7B0D2B758676}"/>
    <dgm:cxn modelId="{9CE06780-139C-44D3-B543-0F559759802D}" type="presParOf" srcId="{8FF2A470-B4CB-463E-964E-07840AB8131E}" destId="{6F543331-AF5D-46B4-86A8-FF9E484A7D07}" srcOrd="0" destOrd="0" presId="urn:microsoft.com/office/officeart/2005/8/layout/hProcess9"/>
    <dgm:cxn modelId="{47D6A15A-C96C-4BA2-8A92-46D77BAF5CD6}" type="presParOf" srcId="{8FF2A470-B4CB-463E-964E-07840AB8131E}" destId="{588E16EB-C577-4DEA-A498-EF682CC1B9AD}" srcOrd="1" destOrd="0" presId="urn:microsoft.com/office/officeart/2005/8/layout/hProcess9"/>
    <dgm:cxn modelId="{D7D99900-0C95-49BE-9C5A-F839D3F6839E}" type="presParOf" srcId="{588E16EB-C577-4DEA-A498-EF682CC1B9AD}" destId="{C2E487A6-B005-43B0-BA79-E8E0A34C2D51}" srcOrd="0" destOrd="0" presId="urn:microsoft.com/office/officeart/2005/8/layout/hProcess9"/>
    <dgm:cxn modelId="{4C60145B-8CC6-4A7F-BA4F-8E929E7E1174}" type="presParOf" srcId="{588E16EB-C577-4DEA-A498-EF682CC1B9AD}" destId="{3E8E81EB-980F-4A6C-987F-4E364D4CC7CB}" srcOrd="1" destOrd="0" presId="urn:microsoft.com/office/officeart/2005/8/layout/hProcess9"/>
    <dgm:cxn modelId="{10E7C62C-6E61-49F7-AB02-2CFBD27AC192}" type="presParOf" srcId="{588E16EB-C577-4DEA-A498-EF682CC1B9AD}" destId="{D994A210-8947-44F7-A9FF-F0862382DB0C}" srcOrd="2" destOrd="0" presId="urn:microsoft.com/office/officeart/2005/8/layout/hProcess9"/>
    <dgm:cxn modelId="{9CCDD8BE-8A86-4DF2-803C-1EA9A45E5E61}" type="presParOf" srcId="{588E16EB-C577-4DEA-A498-EF682CC1B9AD}" destId="{5BCEF77D-204E-4576-814D-F075D6C0DBC2}" srcOrd="3" destOrd="0" presId="urn:microsoft.com/office/officeart/2005/8/layout/hProcess9"/>
    <dgm:cxn modelId="{929B0AA6-D236-48FA-9832-3211CF42CEF7}" type="presParOf" srcId="{588E16EB-C577-4DEA-A498-EF682CC1B9AD}" destId="{537A85B4-145A-4365-8C39-B6DFF3FB0BFE}" srcOrd="4" destOrd="0" presId="urn:microsoft.com/office/officeart/2005/8/layout/hProcess9"/>
    <dgm:cxn modelId="{F902F0DB-7A79-43CE-B399-5AFFE7911F44}" type="presParOf" srcId="{588E16EB-C577-4DEA-A498-EF682CC1B9AD}" destId="{F7E575B8-CA9C-4DE1-B75E-D3D14583362C}" srcOrd="5" destOrd="0" presId="urn:microsoft.com/office/officeart/2005/8/layout/hProcess9"/>
    <dgm:cxn modelId="{45587094-B05D-46FE-A80B-E03F43B6A426}" type="presParOf" srcId="{588E16EB-C577-4DEA-A498-EF682CC1B9AD}" destId="{E76DB542-7014-40BA-B70C-744CBDB5DBE4}" srcOrd="6" destOrd="0" presId="urn:microsoft.com/office/officeart/2005/8/layout/hProcess9"/>
    <dgm:cxn modelId="{1DE9B08B-2049-458F-80A4-598F981E5B69}" type="presParOf" srcId="{588E16EB-C577-4DEA-A498-EF682CC1B9AD}" destId="{69780952-E26B-4916-8D11-CDB70F50EBC9}" srcOrd="7" destOrd="0" presId="urn:microsoft.com/office/officeart/2005/8/layout/hProcess9"/>
    <dgm:cxn modelId="{397F6549-A708-4B50-884E-C7D1B312062D}" type="presParOf" srcId="{588E16EB-C577-4DEA-A498-EF682CC1B9AD}" destId="{5A609E5E-5AB4-4D61-B3FC-C6DE9987E090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823385-0961-4E21-AB93-F43A621F2431}" type="doc">
      <dgm:prSet loTypeId="urn:microsoft.com/office/officeart/2005/8/layout/lProcess2" loCatId="relationship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uk-UA"/>
        </a:p>
      </dgm:t>
    </dgm:pt>
    <dgm:pt modelId="{F33B13D4-A73F-44EC-8936-174CF05DCC8B}">
      <dgm:prSet phldrT="[Текст]"/>
      <dgm:spPr/>
      <dgm:t>
        <a:bodyPr/>
        <a:lstStyle/>
        <a:p>
          <a:r>
            <a:rPr lang="uk-UA" dirty="0" smtClean="0"/>
            <a:t>Дизайн проекту </a:t>
          </a:r>
          <a:endParaRPr lang="uk-UA" dirty="0"/>
        </a:p>
      </dgm:t>
    </dgm:pt>
    <dgm:pt modelId="{542A79E8-3EE5-4AA3-B2C5-91F6C4DD501F}" type="parTrans" cxnId="{CCD44AB0-2CEA-40EF-A23F-C060D7B33AAD}">
      <dgm:prSet/>
      <dgm:spPr/>
      <dgm:t>
        <a:bodyPr/>
        <a:lstStyle/>
        <a:p>
          <a:endParaRPr lang="uk-UA"/>
        </a:p>
      </dgm:t>
    </dgm:pt>
    <dgm:pt modelId="{2F21724C-0707-4B7D-A2AE-48719EE0168B}" type="sibTrans" cxnId="{CCD44AB0-2CEA-40EF-A23F-C060D7B33AAD}">
      <dgm:prSet/>
      <dgm:spPr/>
      <dgm:t>
        <a:bodyPr/>
        <a:lstStyle/>
        <a:p>
          <a:endParaRPr lang="uk-UA"/>
        </a:p>
      </dgm:t>
    </dgm:pt>
    <dgm:pt modelId="{9447D47E-6A54-4C45-B255-C246B2102F75}">
      <dgm:prSet phldrT="[Текст]"/>
      <dgm:spPr/>
      <dgm:t>
        <a:bodyPr/>
        <a:lstStyle/>
        <a:p>
          <a:r>
            <a:rPr lang="uk-UA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Завдання </a:t>
          </a:r>
          <a:r>
            <a:rPr lang="en-GB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(</a:t>
          </a:r>
          <a:r>
            <a:rPr lang="uk-UA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загальні та конкретні кінцеві результати, що очікуються</a:t>
          </a:r>
          <a:r>
            <a:rPr lang="en-GB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)</a:t>
          </a:r>
          <a:endParaRPr lang="uk-UA" dirty="0">
            <a:solidFill>
              <a:schemeClr val="tx1"/>
            </a:solidFill>
          </a:endParaRPr>
        </a:p>
      </dgm:t>
    </dgm:pt>
    <dgm:pt modelId="{0427BCFD-CC78-47E4-B58A-13386EFADBCE}" type="parTrans" cxnId="{968F4D87-8389-4AB3-99FA-68D2566FF48E}">
      <dgm:prSet/>
      <dgm:spPr/>
      <dgm:t>
        <a:bodyPr/>
        <a:lstStyle/>
        <a:p>
          <a:endParaRPr lang="uk-UA"/>
        </a:p>
      </dgm:t>
    </dgm:pt>
    <dgm:pt modelId="{F91CFFAA-EC0B-4E3E-AF01-8EF5676587C2}" type="sibTrans" cxnId="{968F4D87-8389-4AB3-99FA-68D2566FF48E}">
      <dgm:prSet/>
      <dgm:spPr/>
      <dgm:t>
        <a:bodyPr/>
        <a:lstStyle/>
        <a:p>
          <a:endParaRPr lang="uk-UA"/>
        </a:p>
      </dgm:t>
    </dgm:pt>
    <dgm:pt modelId="{4CFD6FB6-4478-49D7-BAE0-92C228EC621B}">
      <dgm:prSet phldrT="[Текст]"/>
      <dgm:spPr/>
      <dgm:t>
        <a:bodyPr/>
        <a:lstStyle/>
        <a:p>
          <a:r>
            <a:rPr lang="uk-UA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Продукти </a:t>
          </a:r>
          <a:r>
            <a:rPr lang="en-GB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(</a:t>
          </a:r>
          <a:r>
            <a:rPr lang="uk-UA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кінцеві продукти, що будуть вироблені</a:t>
          </a:r>
          <a:r>
            <a:rPr lang="en-GB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)</a:t>
          </a:r>
          <a:endParaRPr lang="uk-UA" dirty="0">
            <a:solidFill>
              <a:schemeClr val="tx1"/>
            </a:solidFill>
          </a:endParaRPr>
        </a:p>
      </dgm:t>
    </dgm:pt>
    <dgm:pt modelId="{81445553-6A06-4885-AE64-188D9C10CCBD}" type="parTrans" cxnId="{94016040-6E34-462D-A152-A595C9E4EC75}">
      <dgm:prSet/>
      <dgm:spPr/>
      <dgm:t>
        <a:bodyPr/>
        <a:lstStyle/>
        <a:p>
          <a:endParaRPr lang="uk-UA"/>
        </a:p>
      </dgm:t>
    </dgm:pt>
    <dgm:pt modelId="{8B3BF3B7-A1A4-4F38-AF06-2F334D6CA1C4}" type="sibTrans" cxnId="{94016040-6E34-462D-A152-A595C9E4EC75}">
      <dgm:prSet/>
      <dgm:spPr/>
      <dgm:t>
        <a:bodyPr/>
        <a:lstStyle/>
        <a:p>
          <a:endParaRPr lang="uk-UA"/>
        </a:p>
      </dgm:t>
    </dgm:pt>
    <dgm:pt modelId="{BD573B8D-E17A-4E7C-8442-4F57EE544E97}">
      <dgm:prSet phldrT="[Текст]"/>
      <dgm:spPr/>
      <dgm:t>
        <a:bodyPr/>
        <a:lstStyle/>
        <a:p>
          <a:r>
            <a:rPr lang="uk-UA" dirty="0" smtClean="0"/>
            <a:t>Управління проектом</a:t>
          </a:r>
          <a:endParaRPr lang="uk-UA" dirty="0"/>
        </a:p>
      </dgm:t>
    </dgm:pt>
    <dgm:pt modelId="{FD735A9D-0A85-4A91-8252-A4E4678EE224}" type="parTrans" cxnId="{33A1F8A7-B941-4D0F-8412-9382322BCFA6}">
      <dgm:prSet/>
      <dgm:spPr/>
      <dgm:t>
        <a:bodyPr/>
        <a:lstStyle/>
        <a:p>
          <a:endParaRPr lang="uk-UA"/>
        </a:p>
      </dgm:t>
    </dgm:pt>
    <dgm:pt modelId="{2F877731-C6DB-4394-A742-E16AD59CC631}" type="sibTrans" cxnId="{33A1F8A7-B941-4D0F-8412-9382322BCFA6}">
      <dgm:prSet/>
      <dgm:spPr/>
      <dgm:t>
        <a:bodyPr/>
        <a:lstStyle/>
        <a:p>
          <a:endParaRPr lang="uk-UA"/>
        </a:p>
      </dgm:t>
    </dgm:pt>
    <dgm:pt modelId="{01C4FECD-208B-4D49-B3D8-39DE3A1CA980}">
      <dgm:prSet phldrT="[Текст]"/>
      <dgm:spPr/>
      <dgm:t>
        <a:bodyPr/>
        <a:lstStyle/>
        <a:p>
          <a:r>
            <a:rPr lang="uk-UA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Розподілено </a:t>
          </a:r>
          <a:r>
            <a:rPr lang="uk-UA" dirty="0" err="1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обов</a:t>
          </a:r>
          <a:r>
            <a:rPr lang="en-US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’</a:t>
          </a:r>
          <a:r>
            <a:rPr lang="uk-UA" dirty="0" err="1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язки</a:t>
          </a:r>
          <a:r>
            <a:rPr lang="uk-UA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 та повноваження </a:t>
          </a:r>
          <a:r>
            <a:rPr lang="en-GB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(</a:t>
          </a:r>
          <a:r>
            <a:rPr lang="uk-UA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відповідальні особи</a:t>
          </a:r>
          <a:r>
            <a:rPr lang="en-GB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 </a:t>
          </a:r>
          <a:r>
            <a:rPr lang="uk-UA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та підрозділи</a:t>
          </a:r>
          <a:r>
            <a:rPr lang="en-GB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)</a:t>
          </a:r>
          <a:endParaRPr lang="uk-UA" dirty="0">
            <a:solidFill>
              <a:schemeClr val="tx1"/>
            </a:solidFill>
          </a:endParaRPr>
        </a:p>
      </dgm:t>
    </dgm:pt>
    <dgm:pt modelId="{060ED86B-83D5-445C-B0DA-6148A374DC44}" type="parTrans" cxnId="{CB92D6F9-BC0F-4D83-9095-7FD88B34FDA8}">
      <dgm:prSet/>
      <dgm:spPr/>
      <dgm:t>
        <a:bodyPr/>
        <a:lstStyle/>
        <a:p>
          <a:endParaRPr lang="uk-UA"/>
        </a:p>
      </dgm:t>
    </dgm:pt>
    <dgm:pt modelId="{F35D08D3-ED69-48D3-984C-38CD60DF26BF}" type="sibTrans" cxnId="{CB92D6F9-BC0F-4D83-9095-7FD88B34FDA8}">
      <dgm:prSet/>
      <dgm:spPr/>
      <dgm:t>
        <a:bodyPr/>
        <a:lstStyle/>
        <a:p>
          <a:endParaRPr lang="uk-UA"/>
        </a:p>
      </dgm:t>
    </dgm:pt>
    <dgm:pt modelId="{7C79CBC0-B962-4DAE-B768-A06FF985AF09}">
      <dgm:prSet phldrT="[Текст]"/>
      <dgm:spPr/>
      <dgm:t>
        <a:bodyPr/>
        <a:lstStyle/>
        <a:p>
          <a:r>
            <a:rPr lang="uk-UA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Фінансові та інші ресурси, потрібні для реалізації</a:t>
          </a:r>
          <a:endParaRPr lang="uk-UA" dirty="0">
            <a:solidFill>
              <a:schemeClr val="tx1"/>
            </a:solidFill>
          </a:endParaRPr>
        </a:p>
      </dgm:t>
    </dgm:pt>
    <dgm:pt modelId="{4117B70A-202E-4B7B-B9C9-E3EEC23A7D65}" type="parTrans" cxnId="{9534E421-992A-4F65-82ED-DE3DE31FA2E4}">
      <dgm:prSet/>
      <dgm:spPr/>
      <dgm:t>
        <a:bodyPr/>
        <a:lstStyle/>
        <a:p>
          <a:endParaRPr lang="uk-UA"/>
        </a:p>
      </dgm:t>
    </dgm:pt>
    <dgm:pt modelId="{083F2A49-C758-4D30-B20C-DB6792B219E6}" type="sibTrans" cxnId="{9534E421-992A-4F65-82ED-DE3DE31FA2E4}">
      <dgm:prSet/>
      <dgm:spPr/>
      <dgm:t>
        <a:bodyPr/>
        <a:lstStyle/>
        <a:p>
          <a:endParaRPr lang="uk-UA"/>
        </a:p>
      </dgm:t>
    </dgm:pt>
    <dgm:pt modelId="{FCD66FC1-349D-472B-ADB4-FE6540B1878A}">
      <dgm:prSet phldrT="[Текст]"/>
      <dgm:spPr/>
      <dgm:t>
        <a:bodyPr/>
        <a:lstStyle/>
        <a:p>
          <a:r>
            <a:rPr lang="uk-UA" dirty="0" smtClean="0"/>
            <a:t>Оцінка проекту </a:t>
          </a:r>
          <a:endParaRPr lang="uk-UA" dirty="0"/>
        </a:p>
      </dgm:t>
    </dgm:pt>
    <dgm:pt modelId="{342FAD67-D300-4147-9096-6CA03A251CBF}" type="parTrans" cxnId="{F15D6FF3-F800-4A3A-87BD-D54CDA4FFDDB}">
      <dgm:prSet/>
      <dgm:spPr/>
      <dgm:t>
        <a:bodyPr/>
        <a:lstStyle/>
        <a:p>
          <a:endParaRPr lang="uk-UA"/>
        </a:p>
      </dgm:t>
    </dgm:pt>
    <dgm:pt modelId="{CAEF49DF-ACAF-41BB-BA57-21E13BAE6614}" type="sibTrans" cxnId="{F15D6FF3-F800-4A3A-87BD-D54CDA4FFDDB}">
      <dgm:prSet/>
      <dgm:spPr/>
      <dgm:t>
        <a:bodyPr/>
        <a:lstStyle/>
        <a:p>
          <a:endParaRPr lang="uk-UA"/>
        </a:p>
      </dgm:t>
    </dgm:pt>
    <dgm:pt modelId="{11188397-4167-47F0-8704-ABD50BF592DF}">
      <dgm:prSet phldrT="[Текст]"/>
      <dgm:spPr/>
      <dgm:t>
        <a:bodyPr/>
        <a:lstStyle/>
        <a:p>
          <a:r>
            <a:rPr lang="uk-UA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Система моніторингу</a:t>
          </a:r>
          <a:r>
            <a:rPr lang="en-GB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 (</a:t>
          </a:r>
          <a:r>
            <a:rPr lang="uk-UA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коли буде аналізуватись прогрес)</a:t>
          </a:r>
          <a:endParaRPr lang="uk-UA" dirty="0">
            <a:solidFill>
              <a:schemeClr val="tx1"/>
            </a:solidFill>
          </a:endParaRPr>
        </a:p>
      </dgm:t>
    </dgm:pt>
    <dgm:pt modelId="{957B8FEC-7A2F-4A67-A6B2-D30752D608CE}" type="parTrans" cxnId="{9ECAC5DA-BC65-415D-BBD7-44162716CD03}">
      <dgm:prSet/>
      <dgm:spPr/>
      <dgm:t>
        <a:bodyPr/>
        <a:lstStyle/>
        <a:p>
          <a:endParaRPr lang="uk-UA"/>
        </a:p>
      </dgm:t>
    </dgm:pt>
    <dgm:pt modelId="{D7A44C05-A9DE-433A-B85D-990F64F085AE}" type="sibTrans" cxnId="{9ECAC5DA-BC65-415D-BBD7-44162716CD03}">
      <dgm:prSet/>
      <dgm:spPr/>
      <dgm:t>
        <a:bodyPr/>
        <a:lstStyle/>
        <a:p>
          <a:endParaRPr lang="uk-UA"/>
        </a:p>
      </dgm:t>
    </dgm:pt>
    <dgm:pt modelId="{983E07D5-31CE-4C5F-93F0-62774B74E952}">
      <dgm:prSet phldrT="[Текст]"/>
      <dgm:spPr/>
      <dgm:t>
        <a:bodyPr/>
        <a:lstStyle/>
        <a:p>
          <a:r>
            <a:rPr lang="uk-UA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Механізми оцінювання </a:t>
          </a:r>
          <a:r>
            <a:rPr lang="en-GB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(</a:t>
          </a:r>
          <a:r>
            <a:rPr lang="uk-UA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які індикатори будуть використовуватись</a:t>
          </a:r>
          <a:r>
            <a:rPr lang="en-GB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)</a:t>
          </a:r>
          <a:endParaRPr lang="uk-UA" dirty="0">
            <a:solidFill>
              <a:schemeClr val="tx1"/>
            </a:solidFill>
          </a:endParaRPr>
        </a:p>
      </dgm:t>
    </dgm:pt>
    <dgm:pt modelId="{56CA5DF0-E9A2-4E64-BBF1-435C43048C3F}" type="parTrans" cxnId="{7ABBBF7F-F4E3-4FF0-82F7-085CEAF14ECA}">
      <dgm:prSet/>
      <dgm:spPr/>
      <dgm:t>
        <a:bodyPr/>
        <a:lstStyle/>
        <a:p>
          <a:endParaRPr lang="uk-UA"/>
        </a:p>
      </dgm:t>
    </dgm:pt>
    <dgm:pt modelId="{CE02E58C-4F1A-4ECE-9A1C-5F5C315FC60B}" type="sibTrans" cxnId="{7ABBBF7F-F4E3-4FF0-82F7-085CEAF14ECA}">
      <dgm:prSet/>
      <dgm:spPr/>
      <dgm:t>
        <a:bodyPr/>
        <a:lstStyle/>
        <a:p>
          <a:endParaRPr lang="uk-UA"/>
        </a:p>
      </dgm:t>
    </dgm:pt>
    <dgm:pt modelId="{2D2ED47F-F3CE-4305-B5B5-33541BDB3E9D}">
      <dgm:prSet phldrT="[Текст]"/>
      <dgm:spPr/>
      <dgm:t>
        <a:bodyPr/>
        <a:lstStyle/>
        <a:p>
          <a:r>
            <a:rPr lang="uk-UA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Заходи та задачі </a:t>
          </a:r>
          <a:r>
            <a:rPr lang="en-GB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(</a:t>
          </a:r>
          <a:r>
            <a:rPr lang="uk-UA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дії, що будуть вживатися</a:t>
          </a:r>
          <a:r>
            <a:rPr lang="en-GB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)</a:t>
          </a:r>
          <a:br>
            <a:rPr lang="en-GB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</a:br>
          <a:endParaRPr lang="uk-UA" dirty="0">
            <a:solidFill>
              <a:schemeClr val="tx1"/>
            </a:solidFill>
          </a:endParaRPr>
        </a:p>
      </dgm:t>
    </dgm:pt>
    <dgm:pt modelId="{1B522E60-BA14-48B4-9623-0A3076D6F61A}" type="parTrans" cxnId="{587397D7-C305-4F88-A14B-4D09B9C8FFB0}">
      <dgm:prSet/>
      <dgm:spPr/>
      <dgm:t>
        <a:bodyPr/>
        <a:lstStyle/>
        <a:p>
          <a:endParaRPr lang="uk-UA"/>
        </a:p>
      </dgm:t>
    </dgm:pt>
    <dgm:pt modelId="{15F74BB4-23AA-41A4-AD69-5213B693BC1C}" type="sibTrans" cxnId="{587397D7-C305-4F88-A14B-4D09B9C8FFB0}">
      <dgm:prSet/>
      <dgm:spPr/>
      <dgm:t>
        <a:bodyPr/>
        <a:lstStyle/>
        <a:p>
          <a:endParaRPr lang="uk-UA"/>
        </a:p>
      </dgm:t>
    </dgm:pt>
    <dgm:pt modelId="{C5C910B5-9BC2-4B9D-A961-338ED408BC51}">
      <dgm:prSet phldrT="[Текст]"/>
      <dgm:spPr/>
      <dgm:t>
        <a:bodyPr/>
        <a:lstStyle/>
        <a:p>
          <a:r>
            <a:rPr lang="uk-UA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Детальний графік</a:t>
          </a:r>
          <a:r>
            <a:rPr lang="en-GB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 (</a:t>
          </a:r>
          <a:r>
            <a:rPr lang="uk-UA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із зазначенням часу, коли відбуватимуться відповідні події</a:t>
          </a:r>
          <a:r>
            <a:rPr lang="en-GB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)</a:t>
          </a:r>
          <a:endParaRPr lang="uk-UA" dirty="0">
            <a:solidFill>
              <a:schemeClr val="tx1"/>
            </a:solidFill>
          </a:endParaRPr>
        </a:p>
      </dgm:t>
    </dgm:pt>
    <dgm:pt modelId="{2447951B-CA8D-435B-A1B0-073E6B535C11}" type="parTrans" cxnId="{FB406E32-9B89-40BD-975F-0891F3766A35}">
      <dgm:prSet/>
      <dgm:spPr/>
      <dgm:t>
        <a:bodyPr/>
        <a:lstStyle/>
        <a:p>
          <a:endParaRPr lang="uk-UA"/>
        </a:p>
      </dgm:t>
    </dgm:pt>
    <dgm:pt modelId="{550ADEA0-2AA5-424D-9CA8-70669A4D93E5}" type="sibTrans" cxnId="{FB406E32-9B89-40BD-975F-0891F3766A35}">
      <dgm:prSet/>
      <dgm:spPr/>
      <dgm:t>
        <a:bodyPr/>
        <a:lstStyle/>
        <a:p>
          <a:endParaRPr lang="uk-UA"/>
        </a:p>
      </dgm:t>
    </dgm:pt>
    <dgm:pt modelId="{A0904E84-4AD3-41AD-8B52-D5E776386825}" type="pres">
      <dgm:prSet presAssocID="{59823385-0961-4E21-AB93-F43A621F243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703FC3C0-7EBF-49A3-8BC1-AEE0B06BB04D}" type="pres">
      <dgm:prSet presAssocID="{F33B13D4-A73F-44EC-8936-174CF05DCC8B}" presName="compNode" presStyleCnt="0"/>
      <dgm:spPr/>
    </dgm:pt>
    <dgm:pt modelId="{373E885D-516A-4B69-B91B-C1E0D87B35B8}" type="pres">
      <dgm:prSet presAssocID="{F33B13D4-A73F-44EC-8936-174CF05DCC8B}" presName="aNode" presStyleLbl="bgShp" presStyleIdx="0" presStyleCnt="3"/>
      <dgm:spPr/>
      <dgm:t>
        <a:bodyPr/>
        <a:lstStyle/>
        <a:p>
          <a:endParaRPr lang="uk-UA"/>
        </a:p>
      </dgm:t>
    </dgm:pt>
    <dgm:pt modelId="{DB43E7B1-4F12-4E29-A49F-6B21707369EE}" type="pres">
      <dgm:prSet presAssocID="{F33B13D4-A73F-44EC-8936-174CF05DCC8B}" presName="textNode" presStyleLbl="bgShp" presStyleIdx="0" presStyleCnt="3"/>
      <dgm:spPr/>
      <dgm:t>
        <a:bodyPr/>
        <a:lstStyle/>
        <a:p>
          <a:endParaRPr lang="uk-UA"/>
        </a:p>
      </dgm:t>
    </dgm:pt>
    <dgm:pt modelId="{FACA6955-C585-4340-B738-C85EF67DFFC2}" type="pres">
      <dgm:prSet presAssocID="{F33B13D4-A73F-44EC-8936-174CF05DCC8B}" presName="compChildNode" presStyleCnt="0"/>
      <dgm:spPr/>
    </dgm:pt>
    <dgm:pt modelId="{E53F8A0E-BF14-4594-9A61-33812427D208}" type="pres">
      <dgm:prSet presAssocID="{F33B13D4-A73F-44EC-8936-174CF05DCC8B}" presName="theInnerList" presStyleCnt="0"/>
      <dgm:spPr/>
    </dgm:pt>
    <dgm:pt modelId="{72409178-9031-4C58-ADB5-7AA2097360D9}" type="pres">
      <dgm:prSet presAssocID="{9447D47E-6A54-4C45-B255-C246B2102F75}" presName="child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2A1BE19-2ED0-45DA-A1CE-B77C9A953CEE}" type="pres">
      <dgm:prSet presAssocID="{9447D47E-6A54-4C45-B255-C246B2102F75}" presName="aSpace2" presStyleCnt="0"/>
      <dgm:spPr/>
    </dgm:pt>
    <dgm:pt modelId="{C4557B9E-CF9D-4F9E-B119-2E79C03CE40A}" type="pres">
      <dgm:prSet presAssocID="{4CFD6FB6-4478-49D7-BAE0-92C228EC621B}" presName="child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BF94C26-3A47-4258-B4C3-ADDA512F63B6}" type="pres">
      <dgm:prSet presAssocID="{4CFD6FB6-4478-49D7-BAE0-92C228EC621B}" presName="aSpace2" presStyleCnt="0"/>
      <dgm:spPr/>
    </dgm:pt>
    <dgm:pt modelId="{71F8EC44-A9F9-4507-9795-52B639AE7D03}" type="pres">
      <dgm:prSet presAssocID="{2D2ED47F-F3CE-4305-B5B5-33541BDB3E9D}" presName="child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8CA7689-E051-49E9-9605-144707339A00}" type="pres">
      <dgm:prSet presAssocID="{F33B13D4-A73F-44EC-8936-174CF05DCC8B}" presName="aSpace" presStyleCnt="0"/>
      <dgm:spPr/>
    </dgm:pt>
    <dgm:pt modelId="{594B5ED9-F54C-4651-9B33-A5D37581EA25}" type="pres">
      <dgm:prSet presAssocID="{BD573B8D-E17A-4E7C-8442-4F57EE544E97}" presName="compNode" presStyleCnt="0"/>
      <dgm:spPr/>
    </dgm:pt>
    <dgm:pt modelId="{45355668-2B41-441D-9571-40A2D3C4C3ED}" type="pres">
      <dgm:prSet presAssocID="{BD573B8D-E17A-4E7C-8442-4F57EE544E97}" presName="aNode" presStyleLbl="bgShp" presStyleIdx="1" presStyleCnt="3"/>
      <dgm:spPr/>
      <dgm:t>
        <a:bodyPr/>
        <a:lstStyle/>
        <a:p>
          <a:endParaRPr lang="uk-UA"/>
        </a:p>
      </dgm:t>
    </dgm:pt>
    <dgm:pt modelId="{5A6CA938-442C-4726-BD15-155AB9EC2D8C}" type="pres">
      <dgm:prSet presAssocID="{BD573B8D-E17A-4E7C-8442-4F57EE544E97}" presName="textNode" presStyleLbl="bgShp" presStyleIdx="1" presStyleCnt="3"/>
      <dgm:spPr/>
      <dgm:t>
        <a:bodyPr/>
        <a:lstStyle/>
        <a:p>
          <a:endParaRPr lang="uk-UA"/>
        </a:p>
      </dgm:t>
    </dgm:pt>
    <dgm:pt modelId="{C27CDDD6-587F-4032-A7E2-37E1767238B5}" type="pres">
      <dgm:prSet presAssocID="{BD573B8D-E17A-4E7C-8442-4F57EE544E97}" presName="compChildNode" presStyleCnt="0"/>
      <dgm:spPr/>
    </dgm:pt>
    <dgm:pt modelId="{21FF40B2-22ED-4E11-BB1D-7B348AC8B3E2}" type="pres">
      <dgm:prSet presAssocID="{BD573B8D-E17A-4E7C-8442-4F57EE544E97}" presName="theInnerList" presStyleCnt="0"/>
      <dgm:spPr/>
    </dgm:pt>
    <dgm:pt modelId="{5DE9C53F-41CA-4E62-A3D0-40EC185AA589}" type="pres">
      <dgm:prSet presAssocID="{01C4FECD-208B-4D49-B3D8-39DE3A1CA980}" presName="child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3335196-E1E0-402E-AA9A-880C3846B0BB}" type="pres">
      <dgm:prSet presAssocID="{01C4FECD-208B-4D49-B3D8-39DE3A1CA980}" presName="aSpace2" presStyleCnt="0"/>
      <dgm:spPr/>
    </dgm:pt>
    <dgm:pt modelId="{21852F81-F1DC-4C24-AB2A-BE4CA9BA1264}" type="pres">
      <dgm:prSet presAssocID="{7C79CBC0-B962-4DAE-B768-A06FF985AF09}" presName="child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95B0910-2B7B-4986-9B38-159D274C85B6}" type="pres">
      <dgm:prSet presAssocID="{7C79CBC0-B962-4DAE-B768-A06FF985AF09}" presName="aSpace2" presStyleCnt="0"/>
      <dgm:spPr/>
    </dgm:pt>
    <dgm:pt modelId="{0A31B468-930F-49CD-8F18-422406AEF43C}" type="pres">
      <dgm:prSet presAssocID="{C5C910B5-9BC2-4B9D-A961-338ED408BC51}" presName="child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C131BC6-57A5-4981-A5B5-45CD4CC3AC1F}" type="pres">
      <dgm:prSet presAssocID="{BD573B8D-E17A-4E7C-8442-4F57EE544E97}" presName="aSpace" presStyleCnt="0"/>
      <dgm:spPr/>
    </dgm:pt>
    <dgm:pt modelId="{979BE0EE-ABCB-4823-81D2-593630068686}" type="pres">
      <dgm:prSet presAssocID="{FCD66FC1-349D-472B-ADB4-FE6540B1878A}" presName="compNode" presStyleCnt="0"/>
      <dgm:spPr/>
    </dgm:pt>
    <dgm:pt modelId="{CC3A566B-0554-47EF-9D15-ADF27BFD37AC}" type="pres">
      <dgm:prSet presAssocID="{FCD66FC1-349D-472B-ADB4-FE6540B1878A}" presName="aNode" presStyleLbl="bgShp" presStyleIdx="2" presStyleCnt="3"/>
      <dgm:spPr/>
      <dgm:t>
        <a:bodyPr/>
        <a:lstStyle/>
        <a:p>
          <a:endParaRPr lang="uk-UA"/>
        </a:p>
      </dgm:t>
    </dgm:pt>
    <dgm:pt modelId="{AA0D0E50-E597-4598-A6F1-472D05761B54}" type="pres">
      <dgm:prSet presAssocID="{FCD66FC1-349D-472B-ADB4-FE6540B1878A}" presName="textNode" presStyleLbl="bgShp" presStyleIdx="2" presStyleCnt="3"/>
      <dgm:spPr/>
      <dgm:t>
        <a:bodyPr/>
        <a:lstStyle/>
        <a:p>
          <a:endParaRPr lang="uk-UA"/>
        </a:p>
      </dgm:t>
    </dgm:pt>
    <dgm:pt modelId="{8971BBB7-BCBB-4E5A-A427-5D4C43539921}" type="pres">
      <dgm:prSet presAssocID="{FCD66FC1-349D-472B-ADB4-FE6540B1878A}" presName="compChildNode" presStyleCnt="0"/>
      <dgm:spPr/>
    </dgm:pt>
    <dgm:pt modelId="{0049610E-B7F4-4E54-98C0-727988FF8A49}" type="pres">
      <dgm:prSet presAssocID="{FCD66FC1-349D-472B-ADB4-FE6540B1878A}" presName="theInnerList" presStyleCnt="0"/>
      <dgm:spPr/>
    </dgm:pt>
    <dgm:pt modelId="{511D2C09-AAA8-4B6A-B824-7B35D6D103CD}" type="pres">
      <dgm:prSet presAssocID="{11188397-4167-47F0-8704-ABD50BF592DF}" presName="child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2E8C210-8DE0-405B-B627-DE8845915FA1}" type="pres">
      <dgm:prSet presAssocID="{11188397-4167-47F0-8704-ABD50BF592DF}" presName="aSpace2" presStyleCnt="0"/>
      <dgm:spPr/>
    </dgm:pt>
    <dgm:pt modelId="{1050C9C2-3936-40B7-BCCB-27E2B40CBE0F}" type="pres">
      <dgm:prSet presAssocID="{983E07D5-31CE-4C5F-93F0-62774B74E952}" presName="child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CB92D6F9-BC0F-4D83-9095-7FD88B34FDA8}" srcId="{BD573B8D-E17A-4E7C-8442-4F57EE544E97}" destId="{01C4FECD-208B-4D49-B3D8-39DE3A1CA980}" srcOrd="0" destOrd="0" parTransId="{060ED86B-83D5-445C-B0DA-6148A374DC44}" sibTransId="{F35D08D3-ED69-48D3-984C-38CD60DF26BF}"/>
    <dgm:cxn modelId="{BE3104A3-B927-4229-B35F-C2B8D701FED6}" type="presOf" srcId="{F33B13D4-A73F-44EC-8936-174CF05DCC8B}" destId="{DB43E7B1-4F12-4E29-A49F-6B21707369EE}" srcOrd="1" destOrd="0" presId="urn:microsoft.com/office/officeart/2005/8/layout/lProcess2"/>
    <dgm:cxn modelId="{C6713ECD-E162-4B14-9631-DF0E5B8AABCC}" type="presOf" srcId="{983E07D5-31CE-4C5F-93F0-62774B74E952}" destId="{1050C9C2-3936-40B7-BCCB-27E2B40CBE0F}" srcOrd="0" destOrd="0" presId="urn:microsoft.com/office/officeart/2005/8/layout/lProcess2"/>
    <dgm:cxn modelId="{7ABBBF7F-F4E3-4FF0-82F7-085CEAF14ECA}" srcId="{FCD66FC1-349D-472B-ADB4-FE6540B1878A}" destId="{983E07D5-31CE-4C5F-93F0-62774B74E952}" srcOrd="1" destOrd="0" parTransId="{56CA5DF0-E9A2-4E64-BBF1-435C43048C3F}" sibTransId="{CE02E58C-4F1A-4ECE-9A1C-5F5C315FC60B}"/>
    <dgm:cxn modelId="{5EBD3CDC-A8F3-4EA0-9633-F29E0FEB7CA9}" type="presOf" srcId="{9447D47E-6A54-4C45-B255-C246B2102F75}" destId="{72409178-9031-4C58-ADB5-7AA2097360D9}" srcOrd="0" destOrd="0" presId="urn:microsoft.com/office/officeart/2005/8/layout/lProcess2"/>
    <dgm:cxn modelId="{94016040-6E34-462D-A152-A595C9E4EC75}" srcId="{F33B13D4-A73F-44EC-8936-174CF05DCC8B}" destId="{4CFD6FB6-4478-49D7-BAE0-92C228EC621B}" srcOrd="1" destOrd="0" parTransId="{81445553-6A06-4885-AE64-188D9C10CCBD}" sibTransId="{8B3BF3B7-A1A4-4F38-AF06-2F334D6CA1C4}"/>
    <dgm:cxn modelId="{F15D6FF3-F800-4A3A-87BD-D54CDA4FFDDB}" srcId="{59823385-0961-4E21-AB93-F43A621F2431}" destId="{FCD66FC1-349D-472B-ADB4-FE6540B1878A}" srcOrd="2" destOrd="0" parTransId="{342FAD67-D300-4147-9096-6CA03A251CBF}" sibTransId="{CAEF49DF-ACAF-41BB-BA57-21E13BAE6614}"/>
    <dgm:cxn modelId="{AC23B6FB-1143-4C9F-BFC3-BBF7FAD95648}" type="presOf" srcId="{FCD66FC1-349D-472B-ADB4-FE6540B1878A}" destId="{CC3A566B-0554-47EF-9D15-ADF27BFD37AC}" srcOrd="0" destOrd="0" presId="urn:microsoft.com/office/officeart/2005/8/layout/lProcess2"/>
    <dgm:cxn modelId="{4F543150-31BA-488B-B85A-C83B32843853}" type="presOf" srcId="{2D2ED47F-F3CE-4305-B5B5-33541BDB3E9D}" destId="{71F8EC44-A9F9-4507-9795-52B639AE7D03}" srcOrd="0" destOrd="0" presId="urn:microsoft.com/office/officeart/2005/8/layout/lProcess2"/>
    <dgm:cxn modelId="{CCD44AB0-2CEA-40EF-A23F-C060D7B33AAD}" srcId="{59823385-0961-4E21-AB93-F43A621F2431}" destId="{F33B13D4-A73F-44EC-8936-174CF05DCC8B}" srcOrd="0" destOrd="0" parTransId="{542A79E8-3EE5-4AA3-B2C5-91F6C4DD501F}" sibTransId="{2F21724C-0707-4B7D-A2AE-48719EE0168B}"/>
    <dgm:cxn modelId="{A53B1DDA-D03C-44D0-910B-2F4A444F71E8}" type="presOf" srcId="{BD573B8D-E17A-4E7C-8442-4F57EE544E97}" destId="{5A6CA938-442C-4726-BD15-155AB9EC2D8C}" srcOrd="1" destOrd="0" presId="urn:microsoft.com/office/officeart/2005/8/layout/lProcess2"/>
    <dgm:cxn modelId="{0F30DEA8-729B-41B4-B105-5FDA9A5D99DB}" type="presOf" srcId="{BD573B8D-E17A-4E7C-8442-4F57EE544E97}" destId="{45355668-2B41-441D-9571-40A2D3C4C3ED}" srcOrd="0" destOrd="0" presId="urn:microsoft.com/office/officeart/2005/8/layout/lProcess2"/>
    <dgm:cxn modelId="{438AC97A-8572-4EB2-A610-4704576481C6}" type="presOf" srcId="{59823385-0961-4E21-AB93-F43A621F2431}" destId="{A0904E84-4AD3-41AD-8B52-D5E776386825}" srcOrd="0" destOrd="0" presId="urn:microsoft.com/office/officeart/2005/8/layout/lProcess2"/>
    <dgm:cxn modelId="{408BB35E-E78D-4E77-8092-C977060D6E84}" type="presOf" srcId="{F33B13D4-A73F-44EC-8936-174CF05DCC8B}" destId="{373E885D-516A-4B69-B91B-C1E0D87B35B8}" srcOrd="0" destOrd="0" presId="urn:microsoft.com/office/officeart/2005/8/layout/lProcess2"/>
    <dgm:cxn modelId="{33A1F8A7-B941-4D0F-8412-9382322BCFA6}" srcId="{59823385-0961-4E21-AB93-F43A621F2431}" destId="{BD573B8D-E17A-4E7C-8442-4F57EE544E97}" srcOrd="1" destOrd="0" parTransId="{FD735A9D-0A85-4A91-8252-A4E4678EE224}" sibTransId="{2F877731-C6DB-4394-A742-E16AD59CC631}"/>
    <dgm:cxn modelId="{587397D7-C305-4F88-A14B-4D09B9C8FFB0}" srcId="{F33B13D4-A73F-44EC-8936-174CF05DCC8B}" destId="{2D2ED47F-F3CE-4305-B5B5-33541BDB3E9D}" srcOrd="2" destOrd="0" parTransId="{1B522E60-BA14-48B4-9623-0A3076D6F61A}" sibTransId="{15F74BB4-23AA-41A4-AD69-5213B693BC1C}"/>
    <dgm:cxn modelId="{9ECAC5DA-BC65-415D-BBD7-44162716CD03}" srcId="{FCD66FC1-349D-472B-ADB4-FE6540B1878A}" destId="{11188397-4167-47F0-8704-ABD50BF592DF}" srcOrd="0" destOrd="0" parTransId="{957B8FEC-7A2F-4A67-A6B2-D30752D608CE}" sibTransId="{D7A44C05-A9DE-433A-B85D-990F64F085AE}"/>
    <dgm:cxn modelId="{9534E421-992A-4F65-82ED-DE3DE31FA2E4}" srcId="{BD573B8D-E17A-4E7C-8442-4F57EE544E97}" destId="{7C79CBC0-B962-4DAE-B768-A06FF985AF09}" srcOrd="1" destOrd="0" parTransId="{4117B70A-202E-4B7B-B9C9-E3EEC23A7D65}" sibTransId="{083F2A49-C758-4D30-B20C-DB6792B219E6}"/>
    <dgm:cxn modelId="{8E3CCE38-933C-425E-B04D-13670C90422B}" type="presOf" srcId="{11188397-4167-47F0-8704-ABD50BF592DF}" destId="{511D2C09-AAA8-4B6A-B824-7B35D6D103CD}" srcOrd="0" destOrd="0" presId="urn:microsoft.com/office/officeart/2005/8/layout/lProcess2"/>
    <dgm:cxn modelId="{AA041E28-78AB-4542-81B4-E676112913E6}" type="presOf" srcId="{FCD66FC1-349D-472B-ADB4-FE6540B1878A}" destId="{AA0D0E50-E597-4598-A6F1-472D05761B54}" srcOrd="1" destOrd="0" presId="urn:microsoft.com/office/officeart/2005/8/layout/lProcess2"/>
    <dgm:cxn modelId="{373C585D-14FB-4A3D-962E-E6414E6D4801}" type="presOf" srcId="{4CFD6FB6-4478-49D7-BAE0-92C228EC621B}" destId="{C4557B9E-CF9D-4F9E-B119-2E79C03CE40A}" srcOrd="0" destOrd="0" presId="urn:microsoft.com/office/officeart/2005/8/layout/lProcess2"/>
    <dgm:cxn modelId="{C5E9222F-81F8-4728-BD14-3403B00683EA}" type="presOf" srcId="{C5C910B5-9BC2-4B9D-A961-338ED408BC51}" destId="{0A31B468-930F-49CD-8F18-422406AEF43C}" srcOrd="0" destOrd="0" presId="urn:microsoft.com/office/officeart/2005/8/layout/lProcess2"/>
    <dgm:cxn modelId="{968F4D87-8389-4AB3-99FA-68D2566FF48E}" srcId="{F33B13D4-A73F-44EC-8936-174CF05DCC8B}" destId="{9447D47E-6A54-4C45-B255-C246B2102F75}" srcOrd="0" destOrd="0" parTransId="{0427BCFD-CC78-47E4-B58A-13386EFADBCE}" sibTransId="{F91CFFAA-EC0B-4E3E-AF01-8EF5676587C2}"/>
    <dgm:cxn modelId="{D597FBDA-5FD5-4CC6-A549-D033744D4F8B}" type="presOf" srcId="{01C4FECD-208B-4D49-B3D8-39DE3A1CA980}" destId="{5DE9C53F-41CA-4E62-A3D0-40EC185AA589}" srcOrd="0" destOrd="0" presId="urn:microsoft.com/office/officeart/2005/8/layout/lProcess2"/>
    <dgm:cxn modelId="{FB406E32-9B89-40BD-975F-0891F3766A35}" srcId="{BD573B8D-E17A-4E7C-8442-4F57EE544E97}" destId="{C5C910B5-9BC2-4B9D-A961-338ED408BC51}" srcOrd="2" destOrd="0" parTransId="{2447951B-CA8D-435B-A1B0-073E6B535C11}" sibTransId="{550ADEA0-2AA5-424D-9CA8-70669A4D93E5}"/>
    <dgm:cxn modelId="{400F3BFE-A139-49E7-BFB6-F996AFBF0F50}" type="presOf" srcId="{7C79CBC0-B962-4DAE-B768-A06FF985AF09}" destId="{21852F81-F1DC-4C24-AB2A-BE4CA9BA1264}" srcOrd="0" destOrd="0" presId="urn:microsoft.com/office/officeart/2005/8/layout/lProcess2"/>
    <dgm:cxn modelId="{2202CD07-3D8A-4D30-9BD9-5E67B96A723D}" type="presParOf" srcId="{A0904E84-4AD3-41AD-8B52-D5E776386825}" destId="{703FC3C0-7EBF-49A3-8BC1-AEE0B06BB04D}" srcOrd="0" destOrd="0" presId="urn:microsoft.com/office/officeart/2005/8/layout/lProcess2"/>
    <dgm:cxn modelId="{25CBEE86-8B1B-4FDD-8DBF-DFD0A4F6C446}" type="presParOf" srcId="{703FC3C0-7EBF-49A3-8BC1-AEE0B06BB04D}" destId="{373E885D-516A-4B69-B91B-C1E0D87B35B8}" srcOrd="0" destOrd="0" presId="urn:microsoft.com/office/officeart/2005/8/layout/lProcess2"/>
    <dgm:cxn modelId="{D43F165F-2596-4006-B7F9-A332ED4B129E}" type="presParOf" srcId="{703FC3C0-7EBF-49A3-8BC1-AEE0B06BB04D}" destId="{DB43E7B1-4F12-4E29-A49F-6B21707369EE}" srcOrd="1" destOrd="0" presId="urn:microsoft.com/office/officeart/2005/8/layout/lProcess2"/>
    <dgm:cxn modelId="{5F0F3F79-C676-4549-982F-9F19AB04A1DE}" type="presParOf" srcId="{703FC3C0-7EBF-49A3-8BC1-AEE0B06BB04D}" destId="{FACA6955-C585-4340-B738-C85EF67DFFC2}" srcOrd="2" destOrd="0" presId="urn:microsoft.com/office/officeart/2005/8/layout/lProcess2"/>
    <dgm:cxn modelId="{FC589780-E80B-454D-BEDF-7D5CC0030051}" type="presParOf" srcId="{FACA6955-C585-4340-B738-C85EF67DFFC2}" destId="{E53F8A0E-BF14-4594-9A61-33812427D208}" srcOrd="0" destOrd="0" presId="urn:microsoft.com/office/officeart/2005/8/layout/lProcess2"/>
    <dgm:cxn modelId="{79040A35-9A10-4EC8-8211-CE55FA24FA72}" type="presParOf" srcId="{E53F8A0E-BF14-4594-9A61-33812427D208}" destId="{72409178-9031-4C58-ADB5-7AA2097360D9}" srcOrd="0" destOrd="0" presId="urn:microsoft.com/office/officeart/2005/8/layout/lProcess2"/>
    <dgm:cxn modelId="{3A286840-9C22-492F-90D9-F65BA01ABFD5}" type="presParOf" srcId="{E53F8A0E-BF14-4594-9A61-33812427D208}" destId="{E2A1BE19-2ED0-45DA-A1CE-B77C9A953CEE}" srcOrd="1" destOrd="0" presId="urn:microsoft.com/office/officeart/2005/8/layout/lProcess2"/>
    <dgm:cxn modelId="{737B047F-FC98-4692-84F4-EA493CFD74AB}" type="presParOf" srcId="{E53F8A0E-BF14-4594-9A61-33812427D208}" destId="{C4557B9E-CF9D-4F9E-B119-2E79C03CE40A}" srcOrd="2" destOrd="0" presId="urn:microsoft.com/office/officeart/2005/8/layout/lProcess2"/>
    <dgm:cxn modelId="{920AD98D-6DE6-412D-BA59-C39195CD22B6}" type="presParOf" srcId="{E53F8A0E-BF14-4594-9A61-33812427D208}" destId="{6BF94C26-3A47-4258-B4C3-ADDA512F63B6}" srcOrd="3" destOrd="0" presId="urn:microsoft.com/office/officeart/2005/8/layout/lProcess2"/>
    <dgm:cxn modelId="{C06E2BCE-5244-4CA8-A248-726E7664EB72}" type="presParOf" srcId="{E53F8A0E-BF14-4594-9A61-33812427D208}" destId="{71F8EC44-A9F9-4507-9795-52B639AE7D03}" srcOrd="4" destOrd="0" presId="urn:microsoft.com/office/officeart/2005/8/layout/lProcess2"/>
    <dgm:cxn modelId="{5B8A97EA-A9B9-443C-A809-076BBAAB7384}" type="presParOf" srcId="{A0904E84-4AD3-41AD-8B52-D5E776386825}" destId="{28CA7689-E051-49E9-9605-144707339A00}" srcOrd="1" destOrd="0" presId="urn:microsoft.com/office/officeart/2005/8/layout/lProcess2"/>
    <dgm:cxn modelId="{BF381A01-6163-41C3-AAC2-44BA8F0C8CEE}" type="presParOf" srcId="{A0904E84-4AD3-41AD-8B52-D5E776386825}" destId="{594B5ED9-F54C-4651-9B33-A5D37581EA25}" srcOrd="2" destOrd="0" presId="urn:microsoft.com/office/officeart/2005/8/layout/lProcess2"/>
    <dgm:cxn modelId="{1E76A330-1D50-40F5-AA99-79A0C9AE9238}" type="presParOf" srcId="{594B5ED9-F54C-4651-9B33-A5D37581EA25}" destId="{45355668-2B41-441D-9571-40A2D3C4C3ED}" srcOrd="0" destOrd="0" presId="urn:microsoft.com/office/officeart/2005/8/layout/lProcess2"/>
    <dgm:cxn modelId="{88319E66-4EFD-4388-9739-5DAA3B2E6C26}" type="presParOf" srcId="{594B5ED9-F54C-4651-9B33-A5D37581EA25}" destId="{5A6CA938-442C-4726-BD15-155AB9EC2D8C}" srcOrd="1" destOrd="0" presId="urn:microsoft.com/office/officeart/2005/8/layout/lProcess2"/>
    <dgm:cxn modelId="{4C5D2EC6-19F6-4679-BEE5-167FAF4491B9}" type="presParOf" srcId="{594B5ED9-F54C-4651-9B33-A5D37581EA25}" destId="{C27CDDD6-587F-4032-A7E2-37E1767238B5}" srcOrd="2" destOrd="0" presId="urn:microsoft.com/office/officeart/2005/8/layout/lProcess2"/>
    <dgm:cxn modelId="{1B30F697-D0CF-40E4-9B6A-BD9C87339ABA}" type="presParOf" srcId="{C27CDDD6-587F-4032-A7E2-37E1767238B5}" destId="{21FF40B2-22ED-4E11-BB1D-7B348AC8B3E2}" srcOrd="0" destOrd="0" presId="urn:microsoft.com/office/officeart/2005/8/layout/lProcess2"/>
    <dgm:cxn modelId="{CEE83576-00C4-4E20-BB52-22476DA8ABF2}" type="presParOf" srcId="{21FF40B2-22ED-4E11-BB1D-7B348AC8B3E2}" destId="{5DE9C53F-41CA-4E62-A3D0-40EC185AA589}" srcOrd="0" destOrd="0" presId="urn:microsoft.com/office/officeart/2005/8/layout/lProcess2"/>
    <dgm:cxn modelId="{66282C05-9CA1-4BF5-B69D-33071527FB4B}" type="presParOf" srcId="{21FF40B2-22ED-4E11-BB1D-7B348AC8B3E2}" destId="{93335196-E1E0-402E-AA9A-880C3846B0BB}" srcOrd="1" destOrd="0" presId="urn:microsoft.com/office/officeart/2005/8/layout/lProcess2"/>
    <dgm:cxn modelId="{F910ECA7-74CB-4310-BEAA-066A0EA96343}" type="presParOf" srcId="{21FF40B2-22ED-4E11-BB1D-7B348AC8B3E2}" destId="{21852F81-F1DC-4C24-AB2A-BE4CA9BA1264}" srcOrd="2" destOrd="0" presId="urn:microsoft.com/office/officeart/2005/8/layout/lProcess2"/>
    <dgm:cxn modelId="{5124B40A-FE05-46E5-8363-F4C132A37A27}" type="presParOf" srcId="{21FF40B2-22ED-4E11-BB1D-7B348AC8B3E2}" destId="{295B0910-2B7B-4986-9B38-159D274C85B6}" srcOrd="3" destOrd="0" presId="urn:microsoft.com/office/officeart/2005/8/layout/lProcess2"/>
    <dgm:cxn modelId="{9B5DA02B-F390-41DE-A3E0-94F44A4A0C5B}" type="presParOf" srcId="{21FF40B2-22ED-4E11-BB1D-7B348AC8B3E2}" destId="{0A31B468-930F-49CD-8F18-422406AEF43C}" srcOrd="4" destOrd="0" presId="urn:microsoft.com/office/officeart/2005/8/layout/lProcess2"/>
    <dgm:cxn modelId="{16B312E0-BD02-4D8C-BF59-3EAD6982F734}" type="presParOf" srcId="{A0904E84-4AD3-41AD-8B52-D5E776386825}" destId="{AC131BC6-57A5-4981-A5B5-45CD4CC3AC1F}" srcOrd="3" destOrd="0" presId="urn:microsoft.com/office/officeart/2005/8/layout/lProcess2"/>
    <dgm:cxn modelId="{5F7AA86A-B12F-49AE-852C-7B8C9F3A46D1}" type="presParOf" srcId="{A0904E84-4AD3-41AD-8B52-D5E776386825}" destId="{979BE0EE-ABCB-4823-81D2-593630068686}" srcOrd="4" destOrd="0" presId="urn:microsoft.com/office/officeart/2005/8/layout/lProcess2"/>
    <dgm:cxn modelId="{790A0419-5F6B-4210-9D52-073012E90FB8}" type="presParOf" srcId="{979BE0EE-ABCB-4823-81D2-593630068686}" destId="{CC3A566B-0554-47EF-9D15-ADF27BFD37AC}" srcOrd="0" destOrd="0" presId="urn:microsoft.com/office/officeart/2005/8/layout/lProcess2"/>
    <dgm:cxn modelId="{2171B6CB-9F48-4710-ACC0-9846E6C40E7C}" type="presParOf" srcId="{979BE0EE-ABCB-4823-81D2-593630068686}" destId="{AA0D0E50-E597-4598-A6F1-472D05761B54}" srcOrd="1" destOrd="0" presId="urn:microsoft.com/office/officeart/2005/8/layout/lProcess2"/>
    <dgm:cxn modelId="{ED6385B0-E234-4F1C-A7B2-F9B5DF0A0909}" type="presParOf" srcId="{979BE0EE-ABCB-4823-81D2-593630068686}" destId="{8971BBB7-BCBB-4E5A-A427-5D4C43539921}" srcOrd="2" destOrd="0" presId="urn:microsoft.com/office/officeart/2005/8/layout/lProcess2"/>
    <dgm:cxn modelId="{168E48DC-4631-4666-B9DE-024D9E0F4C2B}" type="presParOf" srcId="{8971BBB7-BCBB-4E5A-A427-5D4C43539921}" destId="{0049610E-B7F4-4E54-98C0-727988FF8A49}" srcOrd="0" destOrd="0" presId="urn:microsoft.com/office/officeart/2005/8/layout/lProcess2"/>
    <dgm:cxn modelId="{0860E811-1585-4B94-80A3-CD86CEC7E0C9}" type="presParOf" srcId="{0049610E-B7F4-4E54-98C0-727988FF8A49}" destId="{511D2C09-AAA8-4B6A-B824-7B35D6D103CD}" srcOrd="0" destOrd="0" presId="urn:microsoft.com/office/officeart/2005/8/layout/lProcess2"/>
    <dgm:cxn modelId="{45938A15-DC6D-46D6-AC1C-2E8B80AB7DCB}" type="presParOf" srcId="{0049610E-B7F4-4E54-98C0-727988FF8A49}" destId="{E2E8C210-8DE0-405B-B627-DE8845915FA1}" srcOrd="1" destOrd="0" presId="urn:microsoft.com/office/officeart/2005/8/layout/lProcess2"/>
    <dgm:cxn modelId="{1E91E67C-24F9-444B-8AB9-C0E464DD10C0}" type="presParOf" srcId="{0049610E-B7F4-4E54-98C0-727988FF8A49}" destId="{1050C9C2-3936-40B7-BCCB-27E2B40CBE0F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36E554-8F17-4AA2-B33C-9E8F0CD9AD79}">
      <dsp:nvSpPr>
        <dsp:cNvPr id="0" name=""/>
        <dsp:cNvSpPr/>
      </dsp:nvSpPr>
      <dsp:spPr>
        <a:xfrm>
          <a:off x="2746" y="160884"/>
          <a:ext cx="3629395" cy="12361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b="1" kern="1200" baseline="0" dirty="0" err="1" smtClean="0">
              <a:solidFill>
                <a:srgbClr val="FFFF00"/>
              </a:solidFill>
            </a:rPr>
            <a:t>Міністертсво</a:t>
          </a:r>
          <a:r>
            <a:rPr lang="uk-UA" sz="2900" b="1" kern="1200" baseline="0" dirty="0" smtClean="0">
              <a:solidFill>
                <a:srgbClr val="FFFF00"/>
              </a:solidFill>
            </a:rPr>
            <a:t> охорони здоров'я</a:t>
          </a:r>
          <a:endParaRPr lang="en-US" sz="2900" b="1" kern="1200" dirty="0">
            <a:solidFill>
              <a:srgbClr val="FFFF00"/>
            </a:solidFill>
          </a:endParaRPr>
        </a:p>
      </dsp:txBody>
      <dsp:txXfrm>
        <a:off x="2746" y="160884"/>
        <a:ext cx="3629395" cy="1236172"/>
      </dsp:txXfrm>
    </dsp:sp>
    <dsp:sp modelId="{6EBEE38B-E030-4052-A7D0-D41051FCBE51}">
      <dsp:nvSpPr>
        <dsp:cNvPr id="0" name=""/>
        <dsp:cNvSpPr/>
      </dsp:nvSpPr>
      <dsp:spPr>
        <a:xfrm rot="5400000">
          <a:off x="1738051" y="1476449"/>
          <a:ext cx="158786" cy="158786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B4798CC-F83C-47D2-BD0C-39F3FDA90382}">
      <dsp:nvSpPr>
        <dsp:cNvPr id="0" name=""/>
        <dsp:cNvSpPr/>
      </dsp:nvSpPr>
      <dsp:spPr>
        <a:xfrm>
          <a:off x="2746" y="1714628"/>
          <a:ext cx="3629395" cy="90734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baseline="0" smtClean="0"/>
            <a:t>Заступник міністра</a:t>
          </a:r>
          <a:endParaRPr lang="en-US" sz="2400" kern="1200" dirty="0"/>
        </a:p>
      </dsp:txBody>
      <dsp:txXfrm>
        <a:off x="2746" y="1714628"/>
        <a:ext cx="3629395" cy="907348"/>
      </dsp:txXfrm>
    </dsp:sp>
    <dsp:sp modelId="{FCC45058-FE10-4CF1-AACB-77C396FCCC1A}">
      <dsp:nvSpPr>
        <dsp:cNvPr id="0" name=""/>
        <dsp:cNvSpPr/>
      </dsp:nvSpPr>
      <dsp:spPr>
        <a:xfrm rot="5400000">
          <a:off x="1738051" y="2701370"/>
          <a:ext cx="158786" cy="158786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3509340-C51C-4838-9D7E-D509660DB837}">
      <dsp:nvSpPr>
        <dsp:cNvPr id="0" name=""/>
        <dsp:cNvSpPr/>
      </dsp:nvSpPr>
      <dsp:spPr>
        <a:xfrm>
          <a:off x="2746" y="2939549"/>
          <a:ext cx="3629395" cy="1031256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kern="1200" baseline="0" smtClean="0"/>
            <a:t>Центральна робоча група управління Проекту </a:t>
          </a:r>
          <a:endParaRPr lang="en-US" sz="2200" kern="1200" dirty="0"/>
        </a:p>
      </dsp:txBody>
      <dsp:txXfrm>
        <a:off x="2746" y="2939549"/>
        <a:ext cx="3629395" cy="1031256"/>
      </dsp:txXfrm>
    </dsp:sp>
    <dsp:sp modelId="{C3065CCB-7B1D-41C1-9400-680A995EBF8E}">
      <dsp:nvSpPr>
        <dsp:cNvPr id="0" name=""/>
        <dsp:cNvSpPr/>
      </dsp:nvSpPr>
      <dsp:spPr>
        <a:xfrm>
          <a:off x="4140257" y="160884"/>
          <a:ext cx="3629395" cy="12361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b="1" kern="1200" baseline="0" dirty="0" smtClean="0">
              <a:solidFill>
                <a:srgbClr val="0070C0"/>
              </a:solidFill>
            </a:rPr>
            <a:t>Обласна державна адміністрація</a:t>
          </a:r>
          <a:endParaRPr lang="en-US" sz="2900" b="1" kern="1200" dirty="0">
            <a:solidFill>
              <a:srgbClr val="0070C0"/>
            </a:solidFill>
          </a:endParaRPr>
        </a:p>
      </dsp:txBody>
      <dsp:txXfrm>
        <a:off x="4140257" y="160884"/>
        <a:ext cx="3629395" cy="1236172"/>
      </dsp:txXfrm>
    </dsp:sp>
    <dsp:sp modelId="{2EC17C3D-618F-4A69-BE3D-AD881F4CBC8C}">
      <dsp:nvSpPr>
        <dsp:cNvPr id="0" name=""/>
        <dsp:cNvSpPr/>
      </dsp:nvSpPr>
      <dsp:spPr>
        <a:xfrm rot="5400000">
          <a:off x="5875562" y="1476449"/>
          <a:ext cx="158786" cy="158786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C280FB-58E3-40D1-9CBF-1A7CDF6BD3FB}">
      <dsp:nvSpPr>
        <dsp:cNvPr id="0" name=""/>
        <dsp:cNvSpPr/>
      </dsp:nvSpPr>
      <dsp:spPr>
        <a:xfrm>
          <a:off x="4140257" y="1714628"/>
          <a:ext cx="3629395" cy="131905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b="1" kern="1200" baseline="0" smtClean="0"/>
            <a:t>Голова (заступник голови) обласної державної адміністрації</a:t>
          </a:r>
          <a:endParaRPr lang="en-US" sz="2300" kern="1200" dirty="0"/>
        </a:p>
      </dsp:txBody>
      <dsp:txXfrm>
        <a:off x="4140257" y="1714628"/>
        <a:ext cx="3629395" cy="1319058"/>
      </dsp:txXfrm>
    </dsp:sp>
    <dsp:sp modelId="{F4A86532-B570-46B6-8F2B-6A5ABCFBE226}">
      <dsp:nvSpPr>
        <dsp:cNvPr id="0" name=""/>
        <dsp:cNvSpPr/>
      </dsp:nvSpPr>
      <dsp:spPr>
        <a:xfrm rot="5400000">
          <a:off x="5875562" y="3113080"/>
          <a:ext cx="158786" cy="158786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8ECF27B-62B0-4AD3-9C7F-EA549B93E4CF}">
      <dsp:nvSpPr>
        <dsp:cNvPr id="0" name=""/>
        <dsp:cNvSpPr/>
      </dsp:nvSpPr>
      <dsp:spPr>
        <a:xfrm>
          <a:off x="4140257" y="3351259"/>
          <a:ext cx="3629395" cy="1031256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kern="1200" baseline="0" smtClean="0"/>
            <a:t>Обласні робочі групи управління Проекту </a:t>
          </a:r>
          <a:endParaRPr lang="en-US" sz="2200" b="1" kern="1200" baseline="0" dirty="0"/>
        </a:p>
      </dsp:txBody>
      <dsp:txXfrm>
        <a:off x="4140257" y="3351259"/>
        <a:ext cx="3629395" cy="103125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543331-AF5D-46B4-86A8-FF9E484A7D07}">
      <dsp:nvSpPr>
        <dsp:cNvPr id="0" name=""/>
        <dsp:cNvSpPr/>
      </dsp:nvSpPr>
      <dsp:spPr>
        <a:xfrm>
          <a:off x="4" y="0"/>
          <a:ext cx="8229595" cy="4525963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2E487A6-B005-43B0-BA79-E8E0A34C2D51}">
      <dsp:nvSpPr>
        <dsp:cNvPr id="0" name=""/>
        <dsp:cNvSpPr/>
      </dsp:nvSpPr>
      <dsp:spPr>
        <a:xfrm>
          <a:off x="26164" y="392889"/>
          <a:ext cx="1461552" cy="359614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Для здійснення аналізу можливостей співпраці Світового банку з регіонами надані плани-графіки модернізації мережі закладів ОЗ до МОЗ та Світового банку (лютий 2013)</a:t>
          </a:r>
          <a:endParaRPr lang="uk-UA" sz="1400" kern="1200" dirty="0"/>
        </a:p>
      </dsp:txBody>
      <dsp:txXfrm>
        <a:off x="26164" y="392889"/>
        <a:ext cx="1461552" cy="3596149"/>
      </dsp:txXfrm>
    </dsp:sp>
    <dsp:sp modelId="{D994A210-8947-44F7-A9FF-F0862382DB0C}">
      <dsp:nvSpPr>
        <dsp:cNvPr id="0" name=""/>
        <dsp:cNvSpPr/>
      </dsp:nvSpPr>
      <dsp:spPr>
        <a:xfrm>
          <a:off x="1695433" y="464915"/>
          <a:ext cx="1461552" cy="3596131"/>
        </a:xfrm>
        <a:prstGeom prst="roundRect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tint val="50000"/>
                <a:satMod val="300000"/>
              </a:schemeClr>
            </a:gs>
            <a:gs pos="35000">
              <a:schemeClr val="accent5">
                <a:hueOff val="-2483469"/>
                <a:satOff val="9953"/>
                <a:lumOff val="2157"/>
                <a:alphaOff val="0"/>
                <a:tint val="37000"/>
                <a:satMod val="30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smtClean="0"/>
            <a:t>Подано проект заявки на учать у проекті Світового банку українською та англійською мовами (квітень 2013)</a:t>
          </a:r>
          <a:endParaRPr lang="uk-UA" sz="1400" kern="1200" dirty="0"/>
        </a:p>
      </dsp:txBody>
      <dsp:txXfrm>
        <a:off x="1695433" y="464915"/>
        <a:ext cx="1461552" cy="3596131"/>
      </dsp:txXfrm>
    </dsp:sp>
    <dsp:sp modelId="{537A85B4-145A-4365-8C39-B6DFF3FB0BFE}">
      <dsp:nvSpPr>
        <dsp:cNvPr id="0" name=""/>
        <dsp:cNvSpPr/>
      </dsp:nvSpPr>
      <dsp:spPr>
        <a:xfrm>
          <a:off x="3384023" y="432935"/>
          <a:ext cx="1461552" cy="3660091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smtClean="0"/>
            <a:t>Отримано позитивний висновок  експертів Світового банку, Адміністрації президента, МОЗ  щодо участі області у реалізації проекту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smtClean="0"/>
            <a:t>(червень 2013)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smtClean="0"/>
            <a:t>Область отримала друге місце серед 22 регіонів</a:t>
          </a:r>
          <a:endParaRPr lang="uk-UA" sz="1400" kern="1200" dirty="0"/>
        </a:p>
      </dsp:txBody>
      <dsp:txXfrm>
        <a:off x="3384023" y="432935"/>
        <a:ext cx="1461552" cy="3660091"/>
      </dsp:txXfrm>
    </dsp:sp>
    <dsp:sp modelId="{E76DB542-7014-40BA-B70C-744CBDB5DBE4}">
      <dsp:nvSpPr>
        <dsp:cNvPr id="0" name=""/>
        <dsp:cNvSpPr/>
      </dsp:nvSpPr>
      <dsp:spPr>
        <a:xfrm>
          <a:off x="5072613" y="511632"/>
          <a:ext cx="1461552" cy="3502697"/>
        </a:xfrm>
        <a:prstGeom prst="roundRect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tint val="50000"/>
                <a:satMod val="300000"/>
              </a:schemeClr>
            </a:gs>
            <a:gs pos="35000">
              <a:schemeClr val="accent5">
                <a:hueOff val="-7450407"/>
                <a:satOff val="29858"/>
                <a:lumOff val="6471"/>
                <a:alphaOff val="0"/>
                <a:tint val="37000"/>
                <a:satMod val="30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smtClean="0"/>
            <a:t>Відбулася презентація проектної пропозиції на семінарі Світового банку (липень 2013)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smtClean="0"/>
            <a:t>Проведено робоче  доопрацювання  проекту</a:t>
          </a:r>
          <a:endParaRPr lang="uk-UA" sz="1400" kern="1200" dirty="0"/>
        </a:p>
      </dsp:txBody>
      <dsp:txXfrm>
        <a:off x="5072613" y="511632"/>
        <a:ext cx="1461552" cy="3502697"/>
      </dsp:txXfrm>
    </dsp:sp>
    <dsp:sp modelId="{5A609E5E-5AB4-4D61-B3FC-C6DE9987E090}">
      <dsp:nvSpPr>
        <dsp:cNvPr id="0" name=""/>
        <dsp:cNvSpPr/>
      </dsp:nvSpPr>
      <dsp:spPr>
        <a:xfrm>
          <a:off x="6761203" y="748684"/>
          <a:ext cx="1461552" cy="3028593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0" kern="1200" smtClean="0"/>
            <a:t>Надано доопрацьовану проекту пропозицію від області  українською та англійською мовами, проведено семінар Світового банку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smtClean="0"/>
            <a:t>(жовтень 2013)</a:t>
          </a:r>
          <a:endParaRPr lang="uk-UA" sz="1400" kern="1200" dirty="0"/>
        </a:p>
      </dsp:txBody>
      <dsp:txXfrm>
        <a:off x="6761203" y="748684"/>
        <a:ext cx="1461552" cy="302859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73E885D-516A-4B69-B91B-C1E0D87B35B8}">
      <dsp:nvSpPr>
        <dsp:cNvPr id="0" name=""/>
        <dsp:cNvSpPr/>
      </dsp:nvSpPr>
      <dsp:spPr>
        <a:xfrm>
          <a:off x="1037" y="0"/>
          <a:ext cx="2696783" cy="5560392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kern="1200" dirty="0" smtClean="0"/>
            <a:t>Дизайн проекту </a:t>
          </a:r>
          <a:endParaRPr lang="uk-UA" sz="3600" kern="1200" dirty="0"/>
        </a:p>
      </dsp:txBody>
      <dsp:txXfrm>
        <a:off x="1037" y="0"/>
        <a:ext cx="2696783" cy="1668117"/>
      </dsp:txXfrm>
    </dsp:sp>
    <dsp:sp modelId="{72409178-9031-4C58-ADB5-7AA2097360D9}">
      <dsp:nvSpPr>
        <dsp:cNvPr id="0" name=""/>
        <dsp:cNvSpPr/>
      </dsp:nvSpPr>
      <dsp:spPr>
        <a:xfrm>
          <a:off x="270715" y="1668592"/>
          <a:ext cx="2157427" cy="10923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Завдання </a:t>
          </a:r>
          <a:r>
            <a:rPr lang="en-GB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(</a:t>
          </a:r>
          <a:r>
            <a:rPr lang="uk-UA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загальні та конкретні кінцеві результати, що очікуються</a:t>
          </a:r>
          <a:r>
            <a:rPr lang="en-GB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)</a:t>
          </a:r>
          <a:endParaRPr lang="uk-UA" sz="1500" kern="1200" dirty="0">
            <a:solidFill>
              <a:schemeClr val="tx1"/>
            </a:solidFill>
          </a:endParaRPr>
        </a:p>
      </dsp:txBody>
      <dsp:txXfrm>
        <a:off x="270715" y="1668592"/>
        <a:ext cx="2157427" cy="1092394"/>
      </dsp:txXfrm>
    </dsp:sp>
    <dsp:sp modelId="{C4557B9E-CF9D-4F9E-B119-2E79C03CE40A}">
      <dsp:nvSpPr>
        <dsp:cNvPr id="0" name=""/>
        <dsp:cNvSpPr/>
      </dsp:nvSpPr>
      <dsp:spPr>
        <a:xfrm>
          <a:off x="270715" y="2929047"/>
          <a:ext cx="2157427" cy="10923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419125"/>
                <a:satOff val="5687"/>
                <a:lumOff val="1233"/>
                <a:alphaOff val="0"/>
                <a:shade val="51000"/>
                <a:satMod val="130000"/>
              </a:schemeClr>
            </a:gs>
            <a:gs pos="80000">
              <a:schemeClr val="accent5">
                <a:hueOff val="-1419125"/>
                <a:satOff val="5687"/>
                <a:lumOff val="1233"/>
                <a:alphaOff val="0"/>
                <a:shade val="93000"/>
                <a:satMod val="130000"/>
              </a:schemeClr>
            </a:gs>
            <a:gs pos="100000">
              <a:schemeClr val="accent5">
                <a:hueOff val="-1419125"/>
                <a:satOff val="5687"/>
                <a:lumOff val="12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Продукти </a:t>
          </a:r>
          <a:r>
            <a:rPr lang="en-GB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(</a:t>
          </a:r>
          <a:r>
            <a:rPr lang="uk-UA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кінцеві продукти, що будуть вироблені</a:t>
          </a:r>
          <a:r>
            <a:rPr lang="en-GB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)</a:t>
          </a:r>
          <a:endParaRPr lang="uk-UA" sz="1500" kern="1200" dirty="0">
            <a:solidFill>
              <a:schemeClr val="tx1"/>
            </a:solidFill>
          </a:endParaRPr>
        </a:p>
      </dsp:txBody>
      <dsp:txXfrm>
        <a:off x="270715" y="2929047"/>
        <a:ext cx="2157427" cy="1092394"/>
      </dsp:txXfrm>
    </dsp:sp>
    <dsp:sp modelId="{71F8EC44-A9F9-4507-9795-52B639AE7D03}">
      <dsp:nvSpPr>
        <dsp:cNvPr id="0" name=""/>
        <dsp:cNvSpPr/>
      </dsp:nvSpPr>
      <dsp:spPr>
        <a:xfrm>
          <a:off x="270715" y="4189502"/>
          <a:ext cx="2157427" cy="10923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838251"/>
                <a:satOff val="11375"/>
                <a:lumOff val="2465"/>
                <a:alphaOff val="0"/>
                <a:shade val="51000"/>
                <a:satMod val="130000"/>
              </a:schemeClr>
            </a:gs>
            <a:gs pos="80000">
              <a:schemeClr val="accent5">
                <a:hueOff val="-2838251"/>
                <a:satOff val="11375"/>
                <a:lumOff val="2465"/>
                <a:alphaOff val="0"/>
                <a:shade val="93000"/>
                <a:satMod val="130000"/>
              </a:schemeClr>
            </a:gs>
            <a:gs pos="100000">
              <a:schemeClr val="accent5">
                <a:hueOff val="-2838251"/>
                <a:satOff val="11375"/>
                <a:lumOff val="246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Заходи та задачі </a:t>
          </a:r>
          <a:r>
            <a:rPr lang="en-GB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(</a:t>
          </a:r>
          <a:r>
            <a:rPr lang="uk-UA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дії, що будуть вживатися</a:t>
          </a:r>
          <a:r>
            <a:rPr lang="en-GB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)</a:t>
          </a:r>
          <a:br>
            <a:rPr lang="en-GB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</a:br>
          <a:endParaRPr lang="uk-UA" sz="1500" kern="1200" dirty="0">
            <a:solidFill>
              <a:schemeClr val="tx1"/>
            </a:solidFill>
          </a:endParaRPr>
        </a:p>
      </dsp:txBody>
      <dsp:txXfrm>
        <a:off x="270715" y="4189502"/>
        <a:ext cx="2157427" cy="1092394"/>
      </dsp:txXfrm>
    </dsp:sp>
    <dsp:sp modelId="{45355668-2B41-441D-9571-40A2D3C4C3ED}">
      <dsp:nvSpPr>
        <dsp:cNvPr id="0" name=""/>
        <dsp:cNvSpPr/>
      </dsp:nvSpPr>
      <dsp:spPr>
        <a:xfrm>
          <a:off x="2900080" y="0"/>
          <a:ext cx="2696783" cy="5560392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kern="1200" dirty="0" smtClean="0"/>
            <a:t>Управління проектом</a:t>
          </a:r>
          <a:endParaRPr lang="uk-UA" sz="3600" kern="1200" dirty="0"/>
        </a:p>
      </dsp:txBody>
      <dsp:txXfrm>
        <a:off x="2900080" y="0"/>
        <a:ext cx="2696783" cy="1668117"/>
      </dsp:txXfrm>
    </dsp:sp>
    <dsp:sp modelId="{5DE9C53F-41CA-4E62-A3D0-40EC185AA589}">
      <dsp:nvSpPr>
        <dsp:cNvPr id="0" name=""/>
        <dsp:cNvSpPr/>
      </dsp:nvSpPr>
      <dsp:spPr>
        <a:xfrm>
          <a:off x="3169758" y="1668592"/>
          <a:ext cx="2157427" cy="10923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257376"/>
                <a:satOff val="17062"/>
                <a:lumOff val="3698"/>
                <a:alphaOff val="0"/>
                <a:shade val="51000"/>
                <a:satMod val="130000"/>
              </a:schemeClr>
            </a:gs>
            <a:gs pos="80000">
              <a:schemeClr val="accent5">
                <a:hueOff val="-4257376"/>
                <a:satOff val="17062"/>
                <a:lumOff val="3698"/>
                <a:alphaOff val="0"/>
                <a:shade val="93000"/>
                <a:satMod val="130000"/>
              </a:schemeClr>
            </a:gs>
            <a:gs pos="100000">
              <a:schemeClr val="accent5">
                <a:hueOff val="-4257376"/>
                <a:satOff val="17062"/>
                <a:lumOff val="36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Розподілено </a:t>
          </a:r>
          <a:r>
            <a:rPr lang="uk-UA" sz="1500" kern="1200" dirty="0" err="1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обов</a:t>
          </a:r>
          <a:r>
            <a:rPr lang="en-US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’</a:t>
          </a:r>
          <a:r>
            <a:rPr lang="uk-UA" sz="1500" kern="1200" dirty="0" err="1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язки</a:t>
          </a:r>
          <a:r>
            <a:rPr lang="uk-UA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 та повноваження </a:t>
          </a:r>
          <a:r>
            <a:rPr lang="en-GB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(</a:t>
          </a:r>
          <a:r>
            <a:rPr lang="uk-UA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відповідальні особи</a:t>
          </a:r>
          <a:r>
            <a:rPr lang="en-GB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 </a:t>
          </a:r>
          <a:r>
            <a:rPr lang="uk-UA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та підрозділи</a:t>
          </a:r>
          <a:r>
            <a:rPr lang="en-GB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)</a:t>
          </a:r>
          <a:endParaRPr lang="uk-UA" sz="1500" kern="1200" dirty="0">
            <a:solidFill>
              <a:schemeClr val="tx1"/>
            </a:solidFill>
          </a:endParaRPr>
        </a:p>
      </dsp:txBody>
      <dsp:txXfrm>
        <a:off x="3169758" y="1668592"/>
        <a:ext cx="2157427" cy="1092394"/>
      </dsp:txXfrm>
    </dsp:sp>
    <dsp:sp modelId="{21852F81-F1DC-4C24-AB2A-BE4CA9BA1264}">
      <dsp:nvSpPr>
        <dsp:cNvPr id="0" name=""/>
        <dsp:cNvSpPr/>
      </dsp:nvSpPr>
      <dsp:spPr>
        <a:xfrm>
          <a:off x="3169758" y="2929047"/>
          <a:ext cx="2157427" cy="10923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5676501"/>
                <a:satOff val="22749"/>
                <a:lumOff val="4930"/>
                <a:alphaOff val="0"/>
                <a:shade val="51000"/>
                <a:satMod val="130000"/>
              </a:schemeClr>
            </a:gs>
            <a:gs pos="80000">
              <a:schemeClr val="accent5">
                <a:hueOff val="-5676501"/>
                <a:satOff val="22749"/>
                <a:lumOff val="4930"/>
                <a:alphaOff val="0"/>
                <a:shade val="93000"/>
                <a:satMod val="130000"/>
              </a:schemeClr>
            </a:gs>
            <a:gs pos="100000">
              <a:schemeClr val="accent5">
                <a:hueOff val="-5676501"/>
                <a:satOff val="22749"/>
                <a:lumOff val="49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Фінансові та інші ресурси, потрібні для реалізації</a:t>
          </a:r>
          <a:endParaRPr lang="uk-UA" sz="1500" kern="1200" dirty="0">
            <a:solidFill>
              <a:schemeClr val="tx1"/>
            </a:solidFill>
          </a:endParaRPr>
        </a:p>
      </dsp:txBody>
      <dsp:txXfrm>
        <a:off x="3169758" y="2929047"/>
        <a:ext cx="2157427" cy="1092394"/>
      </dsp:txXfrm>
    </dsp:sp>
    <dsp:sp modelId="{0A31B468-930F-49CD-8F18-422406AEF43C}">
      <dsp:nvSpPr>
        <dsp:cNvPr id="0" name=""/>
        <dsp:cNvSpPr/>
      </dsp:nvSpPr>
      <dsp:spPr>
        <a:xfrm>
          <a:off x="3169758" y="4189502"/>
          <a:ext cx="2157427" cy="10923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095626"/>
                <a:satOff val="28436"/>
                <a:lumOff val="6163"/>
                <a:alphaOff val="0"/>
                <a:shade val="51000"/>
                <a:satMod val="130000"/>
              </a:schemeClr>
            </a:gs>
            <a:gs pos="80000">
              <a:schemeClr val="accent5">
                <a:hueOff val="-7095626"/>
                <a:satOff val="28436"/>
                <a:lumOff val="6163"/>
                <a:alphaOff val="0"/>
                <a:shade val="93000"/>
                <a:satMod val="130000"/>
              </a:schemeClr>
            </a:gs>
            <a:gs pos="100000">
              <a:schemeClr val="accent5">
                <a:hueOff val="-7095626"/>
                <a:satOff val="28436"/>
                <a:lumOff val="61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Детальний графік</a:t>
          </a:r>
          <a:r>
            <a:rPr lang="en-GB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 (</a:t>
          </a:r>
          <a:r>
            <a:rPr lang="uk-UA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із зазначенням часу, коли відбуватимуться відповідні події</a:t>
          </a:r>
          <a:r>
            <a:rPr lang="en-GB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)</a:t>
          </a:r>
          <a:endParaRPr lang="uk-UA" sz="1500" kern="1200" dirty="0">
            <a:solidFill>
              <a:schemeClr val="tx1"/>
            </a:solidFill>
          </a:endParaRPr>
        </a:p>
      </dsp:txBody>
      <dsp:txXfrm>
        <a:off x="3169758" y="4189502"/>
        <a:ext cx="2157427" cy="1092394"/>
      </dsp:txXfrm>
    </dsp:sp>
    <dsp:sp modelId="{CC3A566B-0554-47EF-9D15-ADF27BFD37AC}">
      <dsp:nvSpPr>
        <dsp:cNvPr id="0" name=""/>
        <dsp:cNvSpPr/>
      </dsp:nvSpPr>
      <dsp:spPr>
        <a:xfrm>
          <a:off x="5799122" y="0"/>
          <a:ext cx="2696783" cy="5560392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kern="1200" dirty="0" smtClean="0"/>
            <a:t>Оцінка проекту </a:t>
          </a:r>
          <a:endParaRPr lang="uk-UA" sz="3600" kern="1200" dirty="0"/>
        </a:p>
      </dsp:txBody>
      <dsp:txXfrm>
        <a:off x="5799122" y="0"/>
        <a:ext cx="2696783" cy="1668117"/>
      </dsp:txXfrm>
    </dsp:sp>
    <dsp:sp modelId="{511D2C09-AAA8-4B6A-B824-7B35D6D103CD}">
      <dsp:nvSpPr>
        <dsp:cNvPr id="0" name=""/>
        <dsp:cNvSpPr/>
      </dsp:nvSpPr>
      <dsp:spPr>
        <a:xfrm>
          <a:off x="6068801" y="1669746"/>
          <a:ext cx="2157427" cy="16765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8514751"/>
                <a:satOff val="34124"/>
                <a:lumOff val="7395"/>
                <a:alphaOff val="0"/>
                <a:shade val="51000"/>
                <a:satMod val="130000"/>
              </a:schemeClr>
            </a:gs>
            <a:gs pos="80000">
              <a:schemeClr val="accent5">
                <a:hueOff val="-8514751"/>
                <a:satOff val="34124"/>
                <a:lumOff val="7395"/>
                <a:alphaOff val="0"/>
                <a:shade val="93000"/>
                <a:satMod val="130000"/>
              </a:schemeClr>
            </a:gs>
            <a:gs pos="100000">
              <a:schemeClr val="accent5">
                <a:hueOff val="-8514751"/>
                <a:satOff val="34124"/>
                <a:lumOff val="73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Система моніторингу</a:t>
          </a:r>
          <a:r>
            <a:rPr lang="en-GB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 (</a:t>
          </a:r>
          <a:r>
            <a:rPr lang="uk-UA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коли буде аналізуватись прогрес)</a:t>
          </a:r>
          <a:endParaRPr lang="uk-UA" sz="1500" kern="1200" dirty="0">
            <a:solidFill>
              <a:schemeClr val="tx1"/>
            </a:solidFill>
          </a:endParaRPr>
        </a:p>
      </dsp:txBody>
      <dsp:txXfrm>
        <a:off x="6068801" y="1669746"/>
        <a:ext cx="2157427" cy="1676534"/>
      </dsp:txXfrm>
    </dsp:sp>
    <dsp:sp modelId="{1050C9C2-3936-40B7-BCCB-27E2B40CBE0F}">
      <dsp:nvSpPr>
        <dsp:cNvPr id="0" name=""/>
        <dsp:cNvSpPr/>
      </dsp:nvSpPr>
      <dsp:spPr>
        <a:xfrm>
          <a:off x="6068801" y="3604209"/>
          <a:ext cx="2157427" cy="16765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Механізми оцінювання </a:t>
          </a:r>
          <a:r>
            <a:rPr lang="en-GB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(</a:t>
          </a:r>
          <a:r>
            <a:rPr lang="uk-UA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які індикатори будуть використовуватись</a:t>
          </a:r>
          <a:r>
            <a:rPr lang="en-GB" sz="1500" kern="12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rPr>
            <a:t>)</a:t>
          </a:r>
          <a:endParaRPr lang="uk-UA" sz="1500" kern="1200" dirty="0">
            <a:solidFill>
              <a:schemeClr val="tx1"/>
            </a:solidFill>
          </a:endParaRPr>
        </a:p>
      </dsp:txBody>
      <dsp:txXfrm>
        <a:off x="6068801" y="3604209"/>
        <a:ext cx="2157427" cy="16765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9774D9-7B27-4E34-BC96-CD70D32AD341}" type="datetimeFigureOut">
              <a:rPr lang="uk-UA" smtClean="0"/>
              <a:pPr/>
              <a:t>17.10.2013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63A95-45B6-4CCD-94AE-A31B2EBDFB34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A21DDC-EA38-4C1E-9CF8-9A1EF67C368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E3EEEA-4EC1-474B-BCD4-620ECC066CB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2 Subtítul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E69F-DE11-4FC5-9C99-3AE223BD01CB}" type="datetimeFigureOut">
              <a:rPr lang="uk-UA" smtClean="0"/>
              <a:pPr/>
              <a:t>17.10.2013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E426-F99D-46A8-8BBC-E9E509DBA4E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E69F-DE11-4FC5-9C99-3AE223BD01CB}" type="datetimeFigureOut">
              <a:rPr lang="uk-UA" smtClean="0"/>
              <a:pPr/>
              <a:t>17.10.2013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E426-F99D-46A8-8BBC-E9E509DBA4E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E69F-DE11-4FC5-9C99-3AE223BD01CB}" type="datetimeFigureOut">
              <a:rPr lang="uk-UA" smtClean="0"/>
              <a:pPr/>
              <a:t>17.10.2013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E426-F99D-46A8-8BBC-E9E509DBA4E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E69F-DE11-4FC5-9C99-3AE223BD01CB}" type="datetimeFigureOut">
              <a:rPr lang="uk-UA" smtClean="0"/>
              <a:pPr/>
              <a:t>17.10.2013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E426-F99D-46A8-8BBC-E9E509DBA4E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E69F-DE11-4FC5-9C99-3AE223BD01CB}" type="datetimeFigureOut">
              <a:rPr lang="uk-UA" smtClean="0"/>
              <a:pPr/>
              <a:t>17.10.2013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E426-F99D-46A8-8BBC-E9E509DBA4E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E69F-DE11-4FC5-9C99-3AE223BD01CB}" type="datetimeFigureOut">
              <a:rPr lang="uk-UA" smtClean="0"/>
              <a:pPr/>
              <a:t>17.10.2013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E426-F99D-46A8-8BBC-E9E509DBA4E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E69F-DE11-4FC5-9C99-3AE223BD01CB}" type="datetimeFigureOut">
              <a:rPr lang="uk-UA" smtClean="0"/>
              <a:pPr/>
              <a:t>17.10.2013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E426-F99D-46A8-8BBC-E9E509DBA4E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E69F-DE11-4FC5-9C99-3AE223BD01CB}" type="datetimeFigureOut">
              <a:rPr lang="uk-UA" smtClean="0"/>
              <a:pPr/>
              <a:t>17.10.2013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E426-F99D-46A8-8BBC-E9E509DBA4E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E69F-DE11-4FC5-9C99-3AE223BD01CB}" type="datetimeFigureOut">
              <a:rPr lang="uk-UA" smtClean="0"/>
              <a:pPr/>
              <a:t>17.10.2013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E426-F99D-46A8-8BBC-E9E509DBA4E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E69F-DE11-4FC5-9C99-3AE223BD01CB}" type="datetimeFigureOut">
              <a:rPr lang="uk-UA" smtClean="0"/>
              <a:pPr/>
              <a:t>17.10.2013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E426-F99D-46A8-8BBC-E9E509DBA4E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E69F-DE11-4FC5-9C99-3AE223BD01CB}" type="datetimeFigureOut">
              <a:rPr lang="uk-UA" smtClean="0"/>
              <a:pPr/>
              <a:t>17.10.2013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E426-F99D-46A8-8BBC-E9E509DBA4E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2E69F-DE11-4FC5-9C99-3AE223BD01CB}" type="datetimeFigureOut">
              <a:rPr lang="uk-UA" smtClean="0"/>
              <a:pPr/>
              <a:t>17.10.2013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4E426-F99D-46A8-8BBC-E9E509DBA4ED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3960440"/>
          </a:xfrm>
        </p:spPr>
        <p:txBody>
          <a:bodyPr>
            <a:noAutofit/>
          </a:bodyPr>
          <a:lstStyle/>
          <a:p>
            <a:r>
              <a:rPr lang="uk-UA" sz="3600" b="1" dirty="0" smtClean="0">
                <a:solidFill>
                  <a:srgbClr val="0070C0"/>
                </a:solidFill>
                <a:latin typeface="Bookman Old Style" pitchFamily="18" charset="0"/>
              </a:rPr>
              <a:t>Проект Полтавської області що планується до фінансування Світовим Банком </a:t>
            </a:r>
            <a:br>
              <a:rPr lang="uk-UA" sz="3600" b="1" dirty="0" smtClean="0">
                <a:solidFill>
                  <a:srgbClr val="0070C0"/>
                </a:solidFill>
                <a:latin typeface="Bookman Old Style" pitchFamily="18" charset="0"/>
              </a:rPr>
            </a:br>
            <a:r>
              <a:rPr lang="uk-UA" sz="3600" b="1" dirty="0" smtClean="0">
                <a:solidFill>
                  <a:srgbClr val="0070C0"/>
                </a:solidFill>
                <a:latin typeface="Bookman Old Style" pitchFamily="18" charset="0"/>
              </a:rPr>
              <a:t/>
            </a:r>
            <a:br>
              <a:rPr lang="uk-UA" sz="3600" b="1" dirty="0" smtClean="0">
                <a:solidFill>
                  <a:srgbClr val="0070C0"/>
                </a:solidFill>
                <a:latin typeface="Bookman Old Style" pitchFamily="18" charset="0"/>
              </a:rPr>
            </a:br>
            <a:r>
              <a:rPr lang="uk-UA" sz="3600" b="1" dirty="0" smtClean="0">
                <a:solidFill>
                  <a:srgbClr val="0070C0"/>
                </a:solidFill>
                <a:latin typeface="Bookman Old Style" pitchFamily="18" charset="0"/>
              </a:rPr>
              <a:t>Полтава</a:t>
            </a:r>
            <a:r>
              <a:rPr lang="uk-UA" sz="3600" b="1" dirty="0">
                <a:solidFill>
                  <a:srgbClr val="0070C0"/>
                </a:solidFill>
                <a:latin typeface="Bookman Old Style" pitchFamily="18" charset="0"/>
              </a:rPr>
              <a:t/>
            </a:r>
            <a:br>
              <a:rPr lang="uk-UA" sz="3600" b="1" dirty="0">
                <a:solidFill>
                  <a:srgbClr val="0070C0"/>
                </a:solidFill>
                <a:latin typeface="Bookman Old Style" pitchFamily="18" charset="0"/>
              </a:rPr>
            </a:br>
            <a:r>
              <a:rPr lang="uk-UA" sz="3600" b="1" dirty="0" smtClean="0">
                <a:solidFill>
                  <a:srgbClr val="0070C0"/>
                </a:solidFill>
                <a:latin typeface="Bookman Old Style" pitchFamily="18" charset="0"/>
              </a:rPr>
              <a:t>17.10.2013</a:t>
            </a:r>
            <a:endParaRPr lang="uk-UA" sz="3600" b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076056" y="5805264"/>
            <a:ext cx="3672408" cy="720079"/>
          </a:xfrm>
        </p:spPr>
        <p:txBody>
          <a:bodyPr>
            <a:normAutofit fontScale="32500" lnSpcReduction="20000"/>
          </a:bodyPr>
          <a:lstStyle/>
          <a:p>
            <a:r>
              <a:rPr lang="uk-UA" sz="4900" smtClean="0">
                <a:solidFill>
                  <a:schemeClr val="tx1"/>
                </a:solidFill>
              </a:rPr>
              <a:t>Бредіхіна А.М. </a:t>
            </a:r>
            <a:endParaRPr lang="uk-UA" sz="4900" dirty="0" smtClean="0">
              <a:solidFill>
                <a:schemeClr val="tx1"/>
              </a:solidFill>
            </a:endParaRPr>
          </a:p>
          <a:p>
            <a:r>
              <a:rPr lang="uk-UA" sz="3700" dirty="0" smtClean="0">
                <a:solidFill>
                  <a:schemeClr val="tx1"/>
                </a:solidFill>
              </a:rPr>
              <a:t>в презентації використані матеріали </a:t>
            </a:r>
          </a:p>
          <a:p>
            <a:r>
              <a:rPr lang="uk-UA" sz="3700" dirty="0" smtClean="0">
                <a:solidFill>
                  <a:schemeClr val="tx1"/>
                </a:solidFill>
              </a:rPr>
              <a:t>Світового банку</a:t>
            </a:r>
          </a:p>
        </p:txBody>
      </p:sp>
      <p:pic>
        <p:nvPicPr>
          <p:cNvPr id="4" name="Рисунок 3" descr="4f8544adfb82232a6f3d1608817adb65_250x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38125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0825" y="0"/>
            <a:ext cx="8713788" cy="936625"/>
          </a:xfrm>
        </p:spPr>
        <p:txBody>
          <a:bodyPr>
            <a:normAutofit fontScale="90000"/>
          </a:bodyPr>
          <a:lstStyle/>
          <a:p>
            <a:r>
              <a:rPr lang="uk-UA" sz="2000" dirty="0" smtClean="0"/>
              <a:t>Проектна пропозиція області складається із описової частини, структурованого проекту та розрахунків до проекту </a:t>
            </a:r>
            <a:br>
              <a:rPr lang="uk-UA" sz="2000" dirty="0" smtClean="0"/>
            </a:br>
            <a:r>
              <a:rPr lang="uk-UA" sz="2000" dirty="0" smtClean="0"/>
              <a:t>(загалом 72 арк. - укр. мовою, 79 арк. - англійською мовою)  - продовження</a:t>
            </a:r>
          </a:p>
        </p:txBody>
      </p:sp>
      <p:graphicFrame>
        <p:nvGraphicFramePr>
          <p:cNvPr id="27651" name="Содержимое 6"/>
          <p:cNvGraphicFramePr>
            <a:graphicFrameLocks noChangeAspect="1"/>
          </p:cNvGraphicFramePr>
          <p:nvPr>
            <p:ph idx="4294967295"/>
          </p:nvPr>
        </p:nvGraphicFramePr>
        <p:xfrm>
          <a:off x="696913" y="1306513"/>
          <a:ext cx="7966075" cy="4244975"/>
        </p:xfrm>
        <a:graphic>
          <a:graphicData uri="http://schemas.openxmlformats.org/presentationml/2006/ole">
            <p:oleObj spid="_x0000_s5122" name="Worksheet" r:id="rId3" imgW="10563195" imgH="561981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500034" y="260647"/>
            <a:ext cx="7772400" cy="73946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uk-UA" sz="2800" dirty="0" smtClean="0"/>
              <a:t>Елементи проекту</a:t>
            </a:r>
            <a:endParaRPr lang="en-GB" sz="2800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979712" y="980728"/>
            <a:ext cx="7154946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Verdana" pitchFamily="34" charset="0"/>
                <a:cs typeface="Verdana" pitchFamily="34" charset="0"/>
              </a:rPr>
              <a:t/>
            </a:r>
            <a:b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Verdana" pitchFamily="34" charset="0"/>
                <a:cs typeface="Verdana" pitchFamily="34" charset="0"/>
              </a:rPr>
            </a:b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Verdana" pitchFamily="34" charset="0"/>
                <a:cs typeface="Verdana" pitchFamily="34" charset="0"/>
              </a:rPr>
              <a:t>   </a:t>
            </a:r>
            <a:endParaRPr lang="uk-UA" sz="1600" kern="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467544" y="836712"/>
            <a:ext cx="1673352" cy="8000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98120" tIns="99060" rIns="198120" bIns="99060" numCol="1" spcCol="1270" anchor="ctr" anchorCtr="0">
            <a:noAutofit/>
          </a:bodyPr>
          <a:lstStyle/>
          <a:p>
            <a:pPr lvl="0" algn="ctr" defTabSz="2311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600" kern="1200" dirty="0"/>
          </a:p>
        </p:txBody>
      </p:sp>
      <p:sp>
        <p:nvSpPr>
          <p:cNvPr id="15" name="14 Rectángulo"/>
          <p:cNvSpPr/>
          <p:nvPr/>
        </p:nvSpPr>
        <p:spPr>
          <a:xfrm>
            <a:off x="3491880" y="948333"/>
            <a:ext cx="1716296" cy="73224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98120" tIns="99060" rIns="198120" bIns="99060" numCol="1" spcCol="1270" anchor="ctr" anchorCtr="0">
            <a:noAutofit/>
          </a:bodyPr>
          <a:lstStyle/>
          <a:p>
            <a:pPr lvl="0" algn="ctr" defTabSz="2311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5400" kern="1200" dirty="0"/>
          </a:p>
        </p:txBody>
      </p:sp>
      <p:graphicFrame>
        <p:nvGraphicFramePr>
          <p:cNvPr id="17" name="Схема 16"/>
          <p:cNvGraphicFramePr/>
          <p:nvPr/>
        </p:nvGraphicFramePr>
        <p:xfrm>
          <a:off x="467544" y="980728"/>
          <a:ext cx="8496944" cy="5560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1"/>
            <a:ext cx="8568952" cy="2160240"/>
          </a:xfrm>
        </p:spPr>
        <p:txBody>
          <a:bodyPr>
            <a:noAutofit/>
          </a:bodyPr>
          <a:lstStyle/>
          <a:p>
            <a:r>
              <a:rPr lang="uk-UA" sz="3600" dirty="0" smtClean="0">
                <a:latin typeface="Bookman Old Style" pitchFamily="18" charset="0"/>
              </a:rPr>
              <a:t>Проект Полтавської області що планується до фінансування Світовим Банком </a:t>
            </a:r>
            <a:endParaRPr lang="uk-UA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204864"/>
            <a:ext cx="8496944" cy="4248472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ru-RU" sz="11200" b="1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Надмета</a:t>
            </a:r>
            <a:r>
              <a:rPr lang="ru-RU" sz="11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Досягнення</a:t>
            </a:r>
            <a:r>
              <a:rPr lang="ru-RU" sz="1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контролю над АТ у </a:t>
            </a:r>
            <a:r>
              <a:rPr lang="ru-RU" sz="11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населення</a:t>
            </a:r>
            <a:r>
              <a:rPr lang="ru-RU" sz="1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Полтавської</a:t>
            </a:r>
            <a:r>
              <a:rPr lang="ru-RU" sz="1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області</a:t>
            </a:r>
            <a:endParaRPr lang="ru-RU" sz="1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uk-UA" sz="11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</a:t>
            </a:r>
            <a:r>
              <a:rPr lang="uk-UA" sz="112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sz="11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Виявлення </a:t>
            </a:r>
            <a:r>
              <a:rPr lang="uk-UA" sz="1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усіх випадків артеріальної гіпертензії та лікування їх у разі </a:t>
            </a:r>
            <a:r>
              <a:rPr lang="uk-UA" sz="1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потреби</a:t>
            </a:r>
          </a:p>
          <a:p>
            <a:pPr algn="just">
              <a:lnSpc>
                <a:spcPct val="170000"/>
              </a:lnSpc>
            </a:pPr>
            <a:r>
              <a:rPr lang="ru-RU" sz="11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</a:t>
            </a:r>
            <a:r>
              <a:rPr lang="ru-RU" sz="112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1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1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плану </a:t>
            </a:r>
            <a:r>
              <a:rPr lang="ru-RU" sz="11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заходів</a:t>
            </a:r>
            <a:r>
              <a:rPr lang="ru-RU" sz="1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1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контролю АТ у </a:t>
            </a:r>
            <a:r>
              <a:rPr lang="ru-RU" sz="11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осіб</a:t>
            </a:r>
            <a:r>
              <a:rPr lang="ru-RU" sz="1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віком</a:t>
            </a:r>
            <a:r>
              <a:rPr lang="ru-RU" sz="1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40 до 60 </a:t>
            </a:r>
            <a:r>
              <a:rPr lang="ru-RU" sz="11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років</a:t>
            </a:r>
            <a:r>
              <a:rPr lang="ru-RU" sz="1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1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області</a:t>
            </a:r>
            <a:endParaRPr lang="uk-UA" sz="1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uk-U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Autofit/>
          </a:bodyPr>
          <a:lstStyle/>
          <a:p>
            <a:r>
              <a:rPr lang="uk-UA" sz="3600" dirty="0" smtClean="0"/>
              <a:t>В своїй структурі проект має </a:t>
            </a:r>
            <a:r>
              <a:rPr lang="uk-UA" sz="3600" u="sng" dirty="0" smtClean="0"/>
              <a:t>три цілі</a:t>
            </a:r>
            <a:r>
              <a:rPr lang="uk-UA" sz="3600" dirty="0" smtClean="0"/>
              <a:t> для досягнення мети та </a:t>
            </a:r>
            <a:r>
              <a:rPr lang="uk-UA" sz="3600" dirty="0" err="1" smtClean="0"/>
              <a:t>надмети</a:t>
            </a:r>
            <a:r>
              <a:rPr lang="uk-UA" sz="3600" dirty="0" smtClean="0"/>
              <a:t>:</a:t>
            </a:r>
            <a:endParaRPr lang="uk-UA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514350" indent="-514350"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контингенту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області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(особи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40 до 60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років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підвищеним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немедикаментозного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лікування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пацієнтів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виявленими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Забезпення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медикаментозного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лікування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пацієнтів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АГ,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Клінічних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рекомендацій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Протоколу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Ціль 1: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контингенту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області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(особи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40 до 60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років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підвищеним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артеріальним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тиском</a:t>
            </a:r>
            <a:endParaRPr lang="uk-UA" sz="36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79512" y="1196750"/>
          <a:ext cx="8856984" cy="5510615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880320"/>
                <a:gridCol w="5976664"/>
              </a:tblGrid>
              <a:tr h="402006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Завдання </a:t>
                      </a:r>
                      <a:endParaRPr lang="uk-U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Заходи </a:t>
                      </a:r>
                      <a:endParaRPr lang="uk-UA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1024289">
                <a:tc rowSpan="2">
                  <a:txBody>
                    <a:bodyPr/>
                    <a:lstStyle/>
                    <a:p>
                      <a:pPr lvl="0" algn="l" fontAlgn="t"/>
                      <a:r>
                        <a:rPr lang="ru-RU" sz="18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1. </a:t>
                      </a:r>
                      <a:r>
                        <a:rPr lang="ru-RU" sz="180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Забезпечення</a:t>
                      </a:r>
                      <a:r>
                        <a:rPr lang="ru-RU" sz="18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знань</a:t>
                      </a:r>
                      <a:r>
                        <a:rPr lang="ru-RU" sz="18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лікарями</a:t>
                      </a:r>
                      <a:r>
                        <a:rPr lang="ru-RU" sz="18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та сестрами </a:t>
                      </a:r>
                      <a:r>
                        <a:rPr lang="ru-RU" sz="18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клінічних</a:t>
                      </a:r>
                      <a:r>
                        <a:rPr lang="ru-RU" sz="18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рекомендацій</a:t>
                      </a:r>
                      <a:r>
                        <a:rPr lang="ru-RU" sz="18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та Протоколу </a:t>
                      </a:r>
                      <a:r>
                        <a:rPr lang="ru-RU" sz="18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щодо</a:t>
                      </a:r>
                      <a:r>
                        <a:rPr lang="ru-RU" sz="18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визначення</a:t>
                      </a:r>
                      <a:r>
                        <a:rPr lang="ru-RU" sz="18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та </a:t>
                      </a:r>
                      <a:r>
                        <a:rPr lang="ru-RU" sz="18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лікування</a:t>
                      </a:r>
                      <a:r>
                        <a:rPr lang="ru-RU" sz="18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АГ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Розробка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клінічних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рекомендацій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для менеджменту АГ та Протоколу </a:t>
                      </a:r>
                      <a:r>
                        <a:rPr lang="ru-RU" sz="16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лікуванняРозробка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клінічних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рекомендацій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для менеджменту АГ та Протоколу </a:t>
                      </a:r>
                      <a:r>
                        <a:rPr lang="ru-RU" sz="16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лікування</a:t>
                      </a:r>
                      <a:endParaRPr lang="uk-UA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61707">
                <a:tc v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Тренінг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лікарів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та сестер </a:t>
                      </a:r>
                      <a:r>
                        <a:rPr lang="ru-RU" sz="16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вимог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Протоколу та </a:t>
                      </a:r>
                      <a:r>
                        <a:rPr lang="ru-RU" sz="16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Реєстраційної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форми</a:t>
                      </a:r>
                      <a:endParaRPr lang="uk-UA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02006"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18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2.</a:t>
                      </a:r>
                      <a:r>
                        <a:rPr lang="ru-RU" sz="180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Забезпечення</a:t>
                      </a:r>
                      <a:r>
                        <a:rPr lang="ru-RU" sz="18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sz="180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обладнанням</a:t>
                      </a:r>
                      <a:r>
                        <a:rPr lang="ru-RU" sz="18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для </a:t>
                      </a:r>
                      <a:r>
                        <a:rPr lang="ru-RU" sz="18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проведення</a:t>
                      </a:r>
                      <a:r>
                        <a:rPr lang="ru-RU" sz="18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обстежень</a:t>
                      </a:r>
                      <a:r>
                        <a:rPr lang="ru-RU" sz="18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8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відповідно</a:t>
                      </a:r>
                      <a:r>
                        <a:rPr lang="ru-RU" sz="18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до Протоколу</a:t>
                      </a:r>
                      <a:endParaRPr lang="ru-RU" sz="18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Визначення</a:t>
                      </a:r>
                      <a:r>
                        <a:rPr lang="ru-RU" sz="1600" b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потреби </a:t>
                      </a:r>
                      <a:r>
                        <a:rPr lang="ru-RU" sz="1600" b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медичних</a:t>
                      </a:r>
                      <a:r>
                        <a:rPr lang="ru-RU" sz="1600" b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закладів</a:t>
                      </a:r>
                      <a:r>
                        <a:rPr lang="ru-RU" sz="1600" b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первинного</a:t>
                      </a:r>
                      <a:r>
                        <a:rPr lang="ru-RU" sz="1600" b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рівня</a:t>
                      </a:r>
                      <a:r>
                        <a:rPr lang="ru-RU" sz="1600" b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у </a:t>
                      </a:r>
                      <a:r>
                        <a:rPr lang="ru-RU" sz="1600" b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обладнанні</a:t>
                      </a:r>
                      <a:r>
                        <a:rPr lang="ru-RU" sz="1600" b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, поставка </a:t>
                      </a:r>
                      <a:r>
                        <a:rPr lang="ru-RU" sz="1600" b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медичного</a:t>
                      </a:r>
                      <a:r>
                        <a:rPr lang="ru-RU" sz="1600" b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обладання</a:t>
                      </a:r>
                      <a:r>
                        <a:rPr lang="ru-RU" sz="1600" b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у ЗОЗ,</a:t>
                      </a:r>
                      <a:r>
                        <a:rPr lang="ru-RU" sz="1600" b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його</a:t>
                      </a:r>
                      <a:r>
                        <a:rPr lang="ru-RU" sz="1600" b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технічне</a:t>
                      </a:r>
                      <a:r>
                        <a:rPr lang="ru-RU" sz="1600" b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обслуговування</a:t>
                      </a:r>
                      <a:endParaRPr lang="ru-RU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02006">
                <a:tc v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600" b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Тренінги</a:t>
                      </a:r>
                      <a:r>
                        <a:rPr lang="ru-RU" sz="1600" b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лікарів</a:t>
                      </a:r>
                      <a:r>
                        <a:rPr lang="ru-RU" sz="1600" b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та </a:t>
                      </a:r>
                      <a:r>
                        <a:rPr lang="ru-RU" sz="1600" b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середнього</a:t>
                      </a:r>
                      <a:r>
                        <a:rPr lang="ru-RU" sz="1600" b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медперсоналу</a:t>
                      </a:r>
                      <a:r>
                        <a:rPr lang="ru-RU" sz="1600" b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щодо</a:t>
                      </a:r>
                      <a:r>
                        <a:rPr lang="ru-RU" sz="1600" b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використання</a:t>
                      </a:r>
                      <a:r>
                        <a:rPr lang="ru-RU" sz="1600" b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обладпння</a:t>
                      </a:r>
                      <a:r>
                        <a:rPr lang="ru-RU" sz="1600" b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02006">
                <a:tc rowSpan="2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Проведення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вімірювання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АТ для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визначеного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контингенту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регіону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один раз на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uk-UA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 Планування </a:t>
                      </a:r>
                      <a:r>
                        <a:rPr lang="uk-UA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проведення </a:t>
                      </a:r>
                      <a:r>
                        <a:rPr lang="uk-UA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обстеження ,проведення вимірювання АТ відповідно до плану</a:t>
                      </a:r>
                      <a:endParaRPr lang="uk-UA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02006">
                <a:tc v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Звітуваня</a:t>
                      </a:r>
                      <a:r>
                        <a:rPr lang="ru-RU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до ЦПМСД про </a:t>
                      </a:r>
                      <a:r>
                        <a:rPr lang="ru-RU" sz="16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обстеження</a:t>
                      </a:r>
                      <a:r>
                        <a:rPr lang="ru-RU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600" b="0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гіпертонічну</a:t>
                      </a:r>
                      <a:r>
                        <a:rPr lang="ru-RU" sz="16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хворобу та </a:t>
                      </a:r>
                      <a:r>
                        <a:rPr lang="ru-RU" sz="16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заповнення</a:t>
                      </a:r>
                      <a:r>
                        <a:rPr lang="ru-RU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клінічних</a:t>
                      </a:r>
                      <a:r>
                        <a:rPr lang="ru-RU" sz="16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форм </a:t>
                      </a:r>
                      <a:r>
                        <a:rPr lang="ru-RU" sz="16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пацієнта</a:t>
                      </a:r>
                      <a:endParaRPr lang="ru-RU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02006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 smtClean="0">
                          <a:latin typeface="Times New Roman"/>
                        </a:rPr>
                        <a:t> 4.</a:t>
                      </a:r>
                      <a:r>
                        <a:rPr lang="ru-RU" sz="1800" b="0" i="0" u="none" strike="noStrike" baseline="0" dirty="0" smtClean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 smtClean="0">
                          <a:latin typeface="Times New Roman"/>
                        </a:rPr>
                        <a:t>Формування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електронного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реєстру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жителів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,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які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пройшли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обстеження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АТ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err="1" smtClean="0">
                          <a:latin typeface="Times New Roman"/>
                        </a:rPr>
                        <a:t>Забезпечення</a:t>
                      </a:r>
                      <a:r>
                        <a:rPr lang="ru-RU" sz="16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latin typeface="Times New Roman"/>
                        </a:rPr>
                        <a:t>технічними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latin typeface="Times New Roman"/>
                        </a:rPr>
                        <a:t>засобами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 ЗОЗ для </a:t>
                      </a:r>
                      <a:r>
                        <a:rPr lang="ru-RU" sz="1600" b="0" i="0" u="none" strike="noStrike" dirty="0" err="1">
                          <a:latin typeface="Times New Roman"/>
                        </a:rPr>
                        <a:t>формування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latin typeface="Times New Roman"/>
                        </a:rPr>
                        <a:t>електронного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latin typeface="Times New Roman"/>
                        </a:rPr>
                        <a:t>реєстру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 smtClean="0">
                          <a:latin typeface="Times New Roman"/>
                        </a:rPr>
                        <a:t>хворих</a:t>
                      </a:r>
                      <a:r>
                        <a:rPr lang="ru-RU" sz="1600" b="0" i="0" u="none" strike="noStrike" dirty="0" smtClean="0">
                          <a:latin typeface="Times New Roman"/>
                        </a:rPr>
                        <a:t> на </a:t>
                      </a:r>
                      <a:r>
                        <a:rPr lang="ru-RU" sz="1600" b="0" i="0" u="none" strike="noStrike" dirty="0" err="1" smtClean="0">
                          <a:latin typeface="Times New Roman"/>
                        </a:rPr>
                        <a:t>гіпертонічну</a:t>
                      </a:r>
                      <a:r>
                        <a:rPr lang="ru-RU" sz="1600" b="0" i="0" u="none" strike="noStrike" dirty="0" smtClean="0">
                          <a:latin typeface="Times New Roman"/>
                        </a:rPr>
                        <a:t> хворобу, </a:t>
                      </a:r>
                      <a:r>
                        <a:rPr lang="ru-RU" sz="1600" b="0" i="0" u="none" strike="noStrike" dirty="0" err="1" smtClean="0">
                          <a:latin typeface="Times New Roman"/>
                        </a:rPr>
                        <a:t>заповнення</a:t>
                      </a:r>
                      <a:r>
                        <a:rPr lang="ru-RU" sz="16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 smtClean="0">
                          <a:latin typeface="Times New Roman"/>
                        </a:rPr>
                        <a:t>бази</a:t>
                      </a:r>
                      <a:r>
                        <a:rPr lang="ru-RU" sz="1600" b="0" i="0" u="none" strike="noStrike" baseline="0" dirty="0" smtClean="0"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baseline="0" dirty="0" err="1" smtClean="0">
                          <a:latin typeface="Times New Roman"/>
                        </a:rPr>
                        <a:t>даних</a:t>
                      </a:r>
                      <a:r>
                        <a:rPr lang="ru-RU" sz="1600" b="0" i="0" u="none" strike="noStrike" baseline="0" dirty="0" smtClean="0"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 smtClean="0">
                          <a:latin typeface="Times New Roman"/>
                        </a:rPr>
                        <a:t>визначеного</a:t>
                      </a:r>
                      <a:r>
                        <a:rPr lang="ru-RU" sz="1600" b="0" i="0" u="none" strike="noStrike" dirty="0" smtClean="0">
                          <a:latin typeface="Times New Roman"/>
                        </a:rPr>
                        <a:t> контингенту </a:t>
                      </a:r>
                      <a:r>
                        <a:rPr lang="ru-RU" sz="1600" b="0" i="0" u="none" strike="noStrike" dirty="0" err="1" smtClean="0">
                          <a:latin typeface="Times New Roman"/>
                        </a:rPr>
                        <a:t>пацієнтів</a:t>
                      </a:r>
                      <a:endParaRPr lang="ru-RU" sz="16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uk-UA" sz="2500" dirty="0" smtClean="0">
                <a:latin typeface="Times New Roman" pitchFamily="18" charset="0"/>
                <a:cs typeface="Times New Roman" pitchFamily="18" charset="0"/>
              </a:rPr>
              <a:t>Ціль 2: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>
                <a:latin typeface="Times New Roman" pitchFamily="18" charset="0"/>
                <a:cs typeface="Times New Roman" pitchFamily="18" charset="0"/>
              </a:rPr>
              <a:t>немедикаментозного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>
                <a:latin typeface="Times New Roman" pitchFamily="18" charset="0"/>
                <a:cs typeface="Times New Roman" pitchFamily="18" charset="0"/>
              </a:rPr>
              <a:t>лікування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500" dirty="0" err="1"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>
                <a:latin typeface="Times New Roman" pitchFamily="18" charset="0"/>
                <a:cs typeface="Times New Roman" pitchFamily="18" charset="0"/>
              </a:rPr>
              <a:t>пацієнтів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виявленою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Артеріальною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гіпертензією</a:t>
            </a:r>
            <a:endParaRPr lang="uk-UA" sz="25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79512" y="1196750"/>
          <a:ext cx="8856984" cy="45630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880320"/>
                <a:gridCol w="5976664"/>
              </a:tblGrid>
              <a:tr h="478040">
                <a:tc>
                  <a:txBody>
                    <a:bodyPr/>
                    <a:lstStyle/>
                    <a:p>
                      <a:pPr algn="ctr"/>
                      <a:r>
                        <a:rPr lang="uk-UA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Завдання </a:t>
                      </a:r>
                      <a:endParaRPr lang="uk-UA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Заходи </a:t>
                      </a:r>
                      <a:endParaRPr lang="uk-UA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652408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 smtClean="0">
                          <a:latin typeface="Times New Roman"/>
                        </a:rPr>
                        <a:t>1.</a:t>
                      </a:r>
                      <a:r>
                        <a:rPr lang="ru-RU" sz="1800" b="0" i="0" u="none" strike="noStrike" baseline="0" dirty="0" smtClean="0">
                          <a:latin typeface="Times New Roman"/>
                        </a:rPr>
                        <a:t>  </a:t>
                      </a:r>
                      <a:r>
                        <a:rPr lang="ru-RU" sz="1800" b="0" i="0" u="none" strike="noStrike" baseline="0" dirty="0" err="1" smtClean="0">
                          <a:latin typeface="Times New Roman"/>
                        </a:rPr>
                        <a:t>Визначення</a:t>
                      </a:r>
                      <a:r>
                        <a:rPr lang="ru-RU" sz="1800" b="0" i="0" u="none" strike="noStrike" baseline="0" dirty="0" smtClean="0">
                          <a:latin typeface="Times New Roman"/>
                        </a:rPr>
                        <a:t> контингенту </a:t>
                      </a:r>
                      <a:r>
                        <a:rPr lang="ru-RU" sz="1800" b="0" i="0" u="none" strike="noStrike" baseline="0" dirty="0" err="1" smtClean="0">
                          <a:latin typeface="Times New Roman"/>
                        </a:rPr>
                        <a:t>паціентів</a:t>
                      </a:r>
                      <a:r>
                        <a:rPr lang="ru-RU" sz="1800" b="0" i="0" u="none" strike="noStrike" baseline="0" dirty="0" smtClean="0">
                          <a:latin typeface="Times New Roman"/>
                        </a:rPr>
                        <a:t> </a:t>
                      </a:r>
                      <a:endParaRPr lang="ru-RU" sz="18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Аналіз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 smtClean="0">
                          <a:latin typeface="Times New Roman"/>
                        </a:rPr>
                        <a:t>бази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 smtClean="0">
                          <a:latin typeface="Times New Roman"/>
                        </a:rPr>
                        <a:t>данних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 smtClean="0">
                          <a:latin typeface="Times New Roman"/>
                        </a:rPr>
                        <a:t>реєстру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хворих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на </a:t>
                      </a:r>
                      <a:r>
                        <a:rPr lang="ru-RU" sz="1800" b="0" i="0" u="none" strike="noStrike" dirty="0" err="1" smtClean="0">
                          <a:latin typeface="Times New Roman"/>
                        </a:rPr>
                        <a:t>артеріальну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 smtClean="0">
                          <a:latin typeface="Times New Roman"/>
                        </a:rPr>
                        <a:t>гіпертензію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  </a:t>
                      </a:r>
                      <a:endParaRPr lang="ru-RU" sz="18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978612">
                <a:tc rowSpan="4"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latin typeface="Times New Roman"/>
                        </a:rPr>
                        <a:t>2.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Проведення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моніторингу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клінічного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стану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визначеного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контингенту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Проведення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інструментального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обстеження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зазначеного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контингенту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відповідно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до протоколу (глюкоза, холестерин, ЕКТ,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флюораграфія,сеча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, УЗД,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офтальмоскопія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52408">
                <a:tc vMerge="1"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 err="1" smtClean="0">
                          <a:latin typeface="Times New Roman"/>
                        </a:rPr>
                        <a:t>Забезпечення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витратними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матеріалами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(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тест-полосками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, реактивами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) та </a:t>
                      </a:r>
                      <a:r>
                        <a:rPr lang="ru-RU" sz="1800" b="0" i="0" u="none" strike="noStrike" dirty="0" err="1" smtClean="0">
                          <a:latin typeface="Times New Roman"/>
                        </a:rPr>
                        <a:t>обладнанням</a:t>
                      </a:r>
                      <a:r>
                        <a:rPr lang="ru-RU" sz="1800" b="0" i="0" u="none" strike="noStrike" baseline="0" dirty="0" smtClean="0">
                          <a:latin typeface="Times New Roman"/>
                        </a:rPr>
                        <a:t> ЗОЗ</a:t>
                      </a:r>
                      <a:endParaRPr lang="ru-RU" sz="18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978612">
                <a:tc v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 err="1" smtClean="0">
                          <a:latin typeface="Times New Roman"/>
                        </a:rPr>
                        <a:t>Змедикаментів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 smtClean="0">
                          <a:latin typeface="Times New Roman"/>
                        </a:rPr>
                        <a:t>акупка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транспортних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засобів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(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автомобілі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,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фургони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,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тощо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) 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в тому </a:t>
                      </a:r>
                      <a:r>
                        <a:rPr lang="ru-RU" sz="1800" b="0" i="0" u="none" strike="noStrike" dirty="0" err="1" smtClean="0">
                          <a:latin typeface="Times New Roman"/>
                        </a:rPr>
                        <a:t>числі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 для 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доставки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біоматеріалов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в ЦРЛ  та  </a:t>
                      </a:r>
                      <a:r>
                        <a:rPr lang="ru-RU" sz="1800" b="0" i="0" u="none" strike="noStrike" dirty="0" err="1" smtClean="0">
                          <a:latin typeface="Times New Roman"/>
                        </a:rPr>
                        <a:t>пацієнту</a:t>
                      </a:r>
                      <a:endParaRPr lang="ru-RU" sz="18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52408">
                <a:tc vMerge="1">
                  <a:txBody>
                    <a:bodyPr/>
                    <a:lstStyle/>
                    <a:p>
                      <a:endParaRPr lang="uk-U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 smtClean="0">
                          <a:latin typeface="Times New Roman"/>
                        </a:rPr>
                        <a:t>Створення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 smtClean="0">
                          <a:latin typeface="Times New Roman"/>
                        </a:rPr>
                        <a:t>електрофізіологічної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 smtClean="0">
                          <a:latin typeface="Times New Roman"/>
                        </a:rPr>
                        <a:t>лабораторії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 та </a:t>
                      </a:r>
                      <a:r>
                        <a:rPr lang="ru-RU" sz="1800" b="0" i="0" u="none" strike="noStrike" dirty="0" err="1" smtClean="0">
                          <a:latin typeface="Times New Roman"/>
                        </a:rPr>
                        <a:t>проведення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додаткового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обстеження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визначеного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контингенту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пацієнтів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в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електрофізіологічні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лабораторії</a:t>
                      </a:r>
                      <a:endParaRPr lang="ru-RU" sz="18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Ціль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3: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Забезпення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медикаментозного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лікування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пацієнтів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артеріальною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гіпертензією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Клінічних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рекомендацій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та Протоколу</a:t>
            </a:r>
            <a:endParaRPr lang="uk-UA" sz="25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79512" y="1383531"/>
          <a:ext cx="8856984" cy="3264669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880320"/>
                <a:gridCol w="5976664"/>
              </a:tblGrid>
              <a:tr h="454897">
                <a:tc>
                  <a:txBody>
                    <a:bodyPr/>
                    <a:lstStyle/>
                    <a:p>
                      <a:pPr algn="ctr"/>
                      <a:r>
                        <a:rPr lang="uk-UA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Завдання </a:t>
                      </a:r>
                      <a:endParaRPr lang="uk-UA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Заходи </a:t>
                      </a:r>
                      <a:endParaRPr lang="uk-UA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938121">
                <a:tc>
                  <a:txBody>
                    <a:bodyPr/>
                    <a:lstStyle/>
                    <a:p>
                      <a:pPr marL="228600" indent="-228600" algn="l" fontAlgn="t">
                        <a:buAutoNum type="arabicPeriod"/>
                      </a:pPr>
                      <a:r>
                        <a:rPr lang="ru-RU" sz="1800" b="0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Забезпечення</a:t>
                      </a:r>
                      <a:r>
                        <a:rPr lang="ru-RU" sz="18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800" b="0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якісними</a:t>
                      </a:r>
                      <a:r>
                        <a:rPr lang="ru-RU" sz="180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лікіами</a:t>
                      </a:r>
                      <a:r>
                        <a:rPr lang="ru-RU" sz="18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для </a:t>
                      </a:r>
                      <a:r>
                        <a:rPr lang="ru-RU" sz="18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лікування</a:t>
                      </a:r>
                      <a:r>
                        <a:rPr lang="ru-RU" sz="1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АГ </a:t>
                      </a:r>
                      <a:r>
                        <a:rPr lang="ru-RU" sz="18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необхідного</a:t>
                      </a:r>
                      <a:r>
                        <a:rPr lang="ru-RU" sz="18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об'єму</a:t>
                      </a:r>
                      <a:endParaRPr lang="ru-RU" sz="18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baseline="0" dirty="0" smtClean="0">
                          <a:latin typeface="Times New Roman"/>
                        </a:rPr>
                        <a:t>  </a:t>
                      </a:r>
                      <a:r>
                        <a:rPr lang="ru-RU" sz="1800" b="0" i="0" u="none" strike="noStrike" dirty="0" err="1" smtClean="0">
                          <a:latin typeface="Times New Roman"/>
                        </a:rPr>
                        <a:t>Визначення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потреби в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ліках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на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рівні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області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,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визначення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переліку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Виробників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ліків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(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оригінальні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лікі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,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генерики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,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тощо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250828"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 smtClean="0">
                          <a:latin typeface="Times New Roman"/>
                        </a:rPr>
                        <a:t>2.</a:t>
                      </a:r>
                      <a:r>
                        <a:rPr lang="ru-RU" sz="1800" b="0" i="0" u="none" strike="noStrike" baseline="0" dirty="0" smtClean="0">
                          <a:latin typeface="Times New Roman"/>
                        </a:rPr>
                        <a:t>  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Контроль 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медперсоналом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виконання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плану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лікування</a:t>
                      </a:r>
                      <a:endParaRPr lang="ru-RU" sz="18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baseline="0" dirty="0" smtClean="0">
                          <a:latin typeface="Times New Roman"/>
                        </a:rPr>
                        <a:t>  </a:t>
                      </a:r>
                      <a:r>
                        <a:rPr lang="ru-RU" sz="1800" b="0" i="0" u="none" strike="noStrike" dirty="0" smtClean="0">
                          <a:latin typeface="Times New Roman"/>
                        </a:rPr>
                        <a:t>Контроль 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фактичного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використання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пацієнтами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ліків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для </a:t>
                      </a:r>
                      <a:r>
                        <a:rPr lang="ru-RU" sz="1800" b="0" i="0" u="none" strike="noStrike" dirty="0" err="1">
                          <a:latin typeface="Times New Roman"/>
                        </a:rPr>
                        <a:t>лікування</a:t>
                      </a:r>
                      <a:r>
                        <a:rPr lang="ru-RU" sz="1800" b="0" i="0" u="none" strike="noStrike" dirty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baseline="0" dirty="0" smtClean="0">
                          <a:latin typeface="Times New Roman"/>
                        </a:rPr>
                        <a:t>, через контроль </a:t>
                      </a:r>
                      <a:r>
                        <a:rPr lang="ru-RU" sz="1800" b="0" i="0" u="none" strike="noStrike" baseline="0" dirty="0" err="1" smtClean="0">
                          <a:latin typeface="Times New Roman"/>
                        </a:rPr>
                        <a:t>організованого</a:t>
                      </a:r>
                      <a:r>
                        <a:rPr lang="ru-RU" sz="1800" b="0" i="0" u="none" strike="noStrike" baseline="0" dirty="0" smtClean="0">
                          <a:latin typeface="Times New Roman"/>
                        </a:rPr>
                        <a:t> та </a:t>
                      </a:r>
                      <a:r>
                        <a:rPr lang="ru-RU" sz="1800" b="0" i="0" u="none" strike="noStrike" baseline="0" dirty="0" err="1" smtClean="0">
                          <a:latin typeface="Times New Roman"/>
                        </a:rPr>
                        <a:t>неорганізованого</a:t>
                      </a:r>
                      <a:r>
                        <a:rPr lang="ru-RU" sz="1800" b="0" i="0" u="none" strike="noStrike" baseline="0" dirty="0" smtClean="0">
                          <a:latin typeface="Times New Roman"/>
                        </a:rPr>
                        <a:t> контингенту, </a:t>
                      </a:r>
                      <a:r>
                        <a:rPr lang="ru-RU" sz="1800" b="0" i="0" u="none" strike="noStrike" baseline="0" dirty="0" err="1" smtClean="0">
                          <a:latin typeface="Times New Roman"/>
                        </a:rPr>
                        <a:t>зстосування</a:t>
                      </a:r>
                      <a:r>
                        <a:rPr lang="ru-RU" sz="1800" b="0" i="0" u="none" strike="noStrike" baseline="0" dirty="0" smtClean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baseline="0" dirty="0" err="1" smtClean="0">
                          <a:latin typeface="Times New Roman"/>
                        </a:rPr>
                        <a:t>системи</a:t>
                      </a:r>
                      <a:r>
                        <a:rPr lang="ru-RU" sz="1800" b="0" i="0" u="none" strike="noStrike" baseline="0" dirty="0" smtClean="0">
                          <a:latin typeface="Times New Roman"/>
                        </a:rPr>
                        <a:t> СМС </a:t>
                      </a:r>
                      <a:r>
                        <a:rPr lang="ru-RU" sz="1800" b="0" i="0" u="none" strike="noStrike" baseline="0" dirty="0" err="1" smtClean="0">
                          <a:latin typeface="Times New Roman"/>
                        </a:rPr>
                        <a:t>нагадування</a:t>
                      </a:r>
                      <a:r>
                        <a:rPr lang="ru-RU" sz="1800" b="0" i="0" u="none" strike="noStrike" baseline="0" dirty="0" smtClean="0">
                          <a:latin typeface="Times New Roman"/>
                        </a:rPr>
                        <a:t> </a:t>
                      </a:r>
                      <a:endParaRPr lang="ru-RU" sz="18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20823">
                <a:tc vMerge="1">
                  <a:txBody>
                    <a:bodyPr/>
                    <a:lstStyle/>
                    <a:p>
                      <a:pPr algn="l" fontAlgn="t"/>
                      <a:endParaRPr lang="ru-RU" sz="1000" b="1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 smtClean="0">
                          <a:latin typeface="Times New Roman"/>
                        </a:rPr>
                        <a:t>  </a:t>
                      </a:r>
                      <a:r>
                        <a:rPr lang="ru-RU" sz="1800" b="0" i="0" u="none" strike="noStrike" dirty="0" err="1" smtClean="0">
                          <a:latin typeface="Times New Roman"/>
                        </a:rPr>
                        <a:t>Інформаційна</a:t>
                      </a:r>
                      <a:r>
                        <a:rPr lang="ru-RU" sz="1800" b="0" i="0" u="none" strike="noStrike" baseline="0" dirty="0" smtClean="0"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baseline="0" dirty="0" err="1" smtClean="0">
                          <a:latin typeface="Times New Roman"/>
                        </a:rPr>
                        <a:t>кампанія</a:t>
                      </a:r>
                      <a:endParaRPr lang="ru-RU" sz="18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08547" y="1988840"/>
            <a:ext cx="67269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Дякую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за </a:t>
            </a:r>
            <a:r>
              <a:rPr lang="ru-RU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увагу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! </a:t>
            </a:r>
            <a:endParaRPr lang="uk-UA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uk-UA" sz="3600" dirty="0" smtClean="0">
                <a:latin typeface="Bookman Old Style" pitchFamily="18" charset="0"/>
              </a:rPr>
              <a:t>Загальна схема проекту</a:t>
            </a:r>
            <a:endParaRPr lang="uk-UA" sz="3600" dirty="0">
              <a:latin typeface="Bookman Old Style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BEB36-8891-416F-95C6-8CD3A67B0942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33379421"/>
              </p:ext>
            </p:extLst>
          </p:nvPr>
        </p:nvGraphicFramePr>
        <p:xfrm>
          <a:off x="323528" y="1268760"/>
          <a:ext cx="8064896" cy="393972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84026"/>
                <a:gridCol w="127820"/>
                <a:gridCol w="2667554"/>
                <a:gridCol w="1456039"/>
                <a:gridCol w="1729457"/>
              </a:tblGrid>
              <a:tr h="397724">
                <a:tc gridSpan="2"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chemeClr val="tx1"/>
                          </a:solidFill>
                        </a:rPr>
                        <a:t>Позичальник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chemeClr val="tx1"/>
                          </a:solidFill>
                        </a:rPr>
                        <a:t>Україна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uk-UA" baseline="0" dirty="0" smtClean="0">
                          <a:solidFill>
                            <a:schemeClr val="tx1"/>
                          </a:solidFill>
                        </a:rPr>
                        <a:t>Міністертсво фінансів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7424">
                <a:tc gridSpan="2">
                  <a:txBody>
                    <a:bodyPr/>
                    <a:lstStyle/>
                    <a:p>
                      <a:r>
                        <a:rPr lang="uk-UA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Отримувачі</a:t>
                      </a:r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</a:p>
                    <a:p>
                      <a:r>
                        <a:rPr lang="uk-UA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Виконавці</a:t>
                      </a:r>
                      <a:endParaRPr lang="en-US" sz="1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МОЗ</a:t>
                      </a:r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uk-UA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компонент</a:t>
                      </a:r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1)</a:t>
                      </a:r>
                    </a:p>
                    <a:p>
                      <a:endParaRPr lang="en-US" sz="18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uk-UA" sz="18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Заходи</a:t>
                      </a:r>
                      <a:endParaRPr lang="en-US" sz="18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Області</a:t>
                      </a:r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uk-UA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компонент</a:t>
                      </a:r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</a:p>
                    <a:p>
                      <a:endParaRPr lang="uk-UA" sz="18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uk-UA" sz="18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Заходи</a:t>
                      </a:r>
                      <a:endParaRPr lang="en-US" sz="18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532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1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1" i="1" noProof="0" dirty="0" smtClean="0">
                          <a:solidFill>
                            <a:srgbClr val="FF0000"/>
                          </a:solidFill>
                        </a:rPr>
                        <a:t>Мета: підвищити спроможність систем охорони здоров'я вибраних</a:t>
                      </a:r>
                      <a:r>
                        <a:rPr lang="uk-UA" sz="1800" b="1" i="1" baseline="0" noProof="0" dirty="0" smtClean="0">
                          <a:solidFill>
                            <a:srgbClr val="FF0000"/>
                          </a:solidFill>
                        </a:rPr>
                        <a:t> областей</a:t>
                      </a:r>
                      <a:r>
                        <a:rPr lang="uk-UA" sz="1800" b="1" i="1" noProof="0" dirty="0" smtClean="0">
                          <a:solidFill>
                            <a:srgbClr val="FF0000"/>
                          </a:solidFill>
                        </a:rPr>
                        <a:t> ефективно та стало справлятись з  тягарем хвороб шляхом раціоналізації їх систем надання медичної допомоги.</a:t>
                      </a:r>
                      <a:endParaRPr lang="en-US" sz="1800" b="1" i="1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1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own Arrow 5"/>
          <p:cNvSpPr/>
          <p:nvPr/>
        </p:nvSpPr>
        <p:spPr bwMode="auto">
          <a:xfrm>
            <a:off x="2590055" y="2073499"/>
            <a:ext cx="293707" cy="349329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8" name="Down Arrow 7"/>
          <p:cNvSpPr/>
          <p:nvPr/>
        </p:nvSpPr>
        <p:spPr bwMode="auto">
          <a:xfrm>
            <a:off x="5292080" y="2060848"/>
            <a:ext cx="304800" cy="35200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9" name="Down Arrow 8"/>
          <p:cNvSpPr/>
          <p:nvPr/>
        </p:nvSpPr>
        <p:spPr bwMode="auto">
          <a:xfrm>
            <a:off x="4953000" y="4419600"/>
            <a:ext cx="931572" cy="838200"/>
          </a:xfrm>
          <a:prstGeom prst="down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Arial" charset="0"/>
            </a:endParaRPr>
          </a:p>
        </p:txBody>
      </p:sp>
      <p:sp>
        <p:nvSpPr>
          <p:cNvPr id="12" name="Curved Left Arrow 11"/>
          <p:cNvSpPr/>
          <p:nvPr/>
        </p:nvSpPr>
        <p:spPr bwMode="auto">
          <a:xfrm>
            <a:off x="6627575" y="2564904"/>
            <a:ext cx="1286814" cy="966989"/>
          </a:xfrm>
          <a:prstGeom prst="curvedLef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Arial" charset="0"/>
            </a:endParaRPr>
          </a:p>
        </p:txBody>
      </p:sp>
      <p:sp>
        <p:nvSpPr>
          <p:cNvPr id="13" name="Curved Right Arrow 12"/>
          <p:cNvSpPr/>
          <p:nvPr/>
        </p:nvSpPr>
        <p:spPr bwMode="auto">
          <a:xfrm>
            <a:off x="1187624" y="2564904"/>
            <a:ext cx="1336183" cy="990600"/>
          </a:xfrm>
          <a:prstGeom prst="curvedRightArrow">
            <a:avLst>
              <a:gd name="adj1" fmla="val 25000"/>
              <a:gd name="adj2" fmla="val 50000"/>
              <a:gd name="adj3" fmla="val 23563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Arial" charset="0"/>
            </a:endParaRPr>
          </a:p>
        </p:txBody>
      </p:sp>
      <p:sp>
        <p:nvSpPr>
          <p:cNvPr id="15" name="Блок-схема: память с посл. доступом 14"/>
          <p:cNvSpPr/>
          <p:nvPr/>
        </p:nvSpPr>
        <p:spPr>
          <a:xfrm>
            <a:off x="395537" y="4941168"/>
            <a:ext cx="7416823" cy="1800200"/>
          </a:xfrm>
          <a:prstGeom prst="flowChartMagneticTape">
            <a:avLst/>
          </a:prstGeom>
          <a:ln w="571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Проекти (40,0 млн.</a:t>
            </a:r>
            <a:r>
              <a:rPr lang="en-US" dirty="0" smtClean="0"/>
              <a:t>$)</a:t>
            </a:r>
            <a:r>
              <a:rPr lang="uk-UA" dirty="0" smtClean="0"/>
              <a:t> Дніпропетровська, Полтавська, Луганська, Рівненська, Волинська, Вінницька обл.</a:t>
            </a:r>
          </a:p>
          <a:p>
            <a:pPr algn="ctr"/>
            <a:r>
              <a:rPr lang="uk-UA" dirty="0" smtClean="0"/>
              <a:t>Проекти (4,0 млн.</a:t>
            </a:r>
            <a:r>
              <a:rPr lang="en-US" dirty="0" smtClean="0"/>
              <a:t>$)</a:t>
            </a:r>
            <a:r>
              <a:rPr lang="uk-UA" dirty="0" smtClean="0"/>
              <a:t> Донецька, Запорізька, АРК, Закарпатська, Львівська обл..</a:t>
            </a:r>
            <a:endParaRPr lang="en-US" dirty="0" smtClean="0"/>
          </a:p>
        </p:txBody>
      </p:sp>
      <p:sp>
        <p:nvSpPr>
          <p:cNvPr id="16" name="Выгнутая вправо стрелка 15"/>
          <p:cNvSpPr/>
          <p:nvPr/>
        </p:nvSpPr>
        <p:spPr>
          <a:xfrm>
            <a:off x="7812360" y="2249488"/>
            <a:ext cx="1080120" cy="4608512"/>
          </a:xfrm>
          <a:prstGeom prst="curvedLeftArrow">
            <a:avLst>
              <a:gd name="adj1" fmla="val 20904"/>
              <a:gd name="adj2" fmla="val 50000"/>
              <a:gd name="adj3" fmla="val 25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56047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28600"/>
            <a:ext cx="7704856" cy="8382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Bookman Old Style" pitchFamily="18" charset="0"/>
              </a:rPr>
              <a:t>Принцип управління проектом </a:t>
            </a:r>
            <a:endParaRPr lang="en-US" sz="4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86402118"/>
              </p:ext>
            </p:extLst>
          </p:nvPr>
        </p:nvGraphicFramePr>
        <p:xfrm>
          <a:off x="838200" y="1628800"/>
          <a:ext cx="7772400" cy="45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BEB36-8891-416F-95C6-8CD3A67B094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1115616" y="980728"/>
            <a:ext cx="3096344" cy="612648"/>
          </a:xfrm>
          <a:prstGeom prst="wedgeRoundRect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Компонент 1</a:t>
            </a:r>
            <a:endParaRPr lang="uk-UA" b="1" dirty="0"/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5004048" y="980728"/>
            <a:ext cx="3096344" cy="612648"/>
          </a:xfrm>
          <a:prstGeom prst="wedgeRoundRect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Компонент 2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xmlns="" val="36995122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52400"/>
            <a:ext cx="8447856" cy="838200"/>
          </a:xfrm>
        </p:spPr>
        <p:txBody>
          <a:bodyPr>
            <a:noAutofit/>
          </a:bodyPr>
          <a:lstStyle/>
          <a:p>
            <a:r>
              <a:rPr lang="ru-RU" sz="2800" dirty="0" err="1" smtClean="0">
                <a:latin typeface="Bookman Old Style" pitchFamily="18" charset="0"/>
              </a:rPr>
              <a:t>Ролі</a:t>
            </a:r>
            <a:r>
              <a:rPr lang="ru-RU" sz="2800" dirty="0" smtClean="0">
                <a:latin typeface="Bookman Old Style" pitchFamily="18" charset="0"/>
              </a:rPr>
              <a:t> та </a:t>
            </a:r>
            <a:r>
              <a:rPr lang="ru-RU" sz="2800" dirty="0" err="1" smtClean="0">
                <a:latin typeface="Bookman Old Style" pitchFamily="18" charset="0"/>
              </a:rPr>
              <a:t>обов</a:t>
            </a:r>
            <a:r>
              <a:rPr lang="en-US" sz="2800" dirty="0" smtClean="0">
                <a:latin typeface="Bookman Old Style" pitchFamily="18" charset="0"/>
              </a:rPr>
              <a:t>’</a:t>
            </a:r>
            <a:r>
              <a:rPr lang="ru-RU" sz="2800" dirty="0" err="1" smtClean="0">
                <a:latin typeface="Bookman Old Style" pitchFamily="18" charset="0"/>
              </a:rPr>
              <a:t>язки</a:t>
            </a:r>
            <a:r>
              <a:rPr lang="ru-RU" sz="2800" dirty="0" smtClean="0">
                <a:latin typeface="Bookman Old Style" pitchFamily="18" charset="0"/>
              </a:rPr>
              <a:t> </a:t>
            </a:r>
            <a:r>
              <a:rPr lang="uk-UA" sz="2800" dirty="0" smtClean="0">
                <a:latin typeface="Bookman Old Style" pitchFamily="18" charset="0"/>
              </a:rPr>
              <a:t>виконавців в</a:t>
            </a:r>
            <a:r>
              <a:rPr lang="en-US" sz="2800" dirty="0" smtClean="0">
                <a:latin typeface="Bookman Old Style" pitchFamily="18" charset="0"/>
              </a:rPr>
              <a:t> </a:t>
            </a:r>
            <a:r>
              <a:rPr lang="ru-RU" sz="2800" dirty="0" err="1" smtClean="0">
                <a:latin typeface="Bookman Old Style" pitchFamily="18" charset="0"/>
              </a:rPr>
              <a:t>інвестиційних</a:t>
            </a:r>
            <a:r>
              <a:rPr lang="ru-RU" sz="2800" dirty="0" smtClean="0">
                <a:latin typeface="Bookman Old Style" pitchFamily="18" charset="0"/>
              </a:rPr>
              <a:t> проектах банку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14400"/>
            <a:ext cx="8452048" cy="5638800"/>
          </a:xfrm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uk-UA" sz="2000" b="1" u="sng" kern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Виконавець забезпечує:</a:t>
            </a:r>
          </a:p>
          <a:p>
            <a:pPr marL="0" indent="0">
              <a:spcBef>
                <a:spcPct val="0"/>
              </a:spcBef>
              <a:buNone/>
            </a:pPr>
            <a:endParaRPr lang="uk-UA" sz="8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q"/>
            </a:pPr>
            <a:r>
              <a:rPr lang="uk-UA" sz="2000" b="1" kern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Управління </a:t>
            </a:r>
            <a:r>
              <a:rPr lang="uk-UA" sz="2000" b="1" kern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проектом, спрямоване на досягнення запланованих результатів, зокрема:</a:t>
            </a:r>
          </a:p>
          <a:p>
            <a:pPr marL="0" indent="0" algn="just">
              <a:spcBef>
                <a:spcPct val="0"/>
              </a:spcBef>
              <a:buNone/>
            </a:pPr>
            <a:endParaRPr lang="uk-UA" sz="8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627063" algn="just">
              <a:spcBef>
                <a:spcPct val="0"/>
              </a:spcBef>
              <a:buFontTx/>
              <a:buChar char="-"/>
            </a:pPr>
            <a:r>
              <a:rPr lang="uk-UA" sz="1800" b="1" kern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розроблення та виконання плану заходів та моніторинг реалізації проекту;</a:t>
            </a:r>
          </a:p>
          <a:p>
            <a:pPr marL="627063" algn="just">
              <a:spcBef>
                <a:spcPct val="0"/>
              </a:spcBef>
              <a:buFontTx/>
              <a:buChar char="-"/>
            </a:pPr>
            <a:r>
              <a:rPr lang="uk-UA" sz="1800" b="1" kern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вжиття </a:t>
            </a:r>
            <a:r>
              <a:rPr lang="uk-UA" sz="1800" b="1" kern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заходів для своєчасної та високоякісної реалізації проекту, досягнення визначених показників результативності, усунення причин зволікання та розв'язання проблем у ході реалізації </a:t>
            </a:r>
            <a:r>
              <a:rPr lang="uk-UA" sz="1800" b="1" kern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проекту;</a:t>
            </a:r>
          </a:p>
          <a:p>
            <a:pPr marL="627063" algn="just">
              <a:spcBef>
                <a:spcPct val="0"/>
              </a:spcBef>
              <a:buFontTx/>
              <a:buChar char="-"/>
            </a:pPr>
            <a:r>
              <a:rPr lang="uk-UA" sz="1800" b="1" kern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підготовку </a:t>
            </a:r>
            <a:r>
              <a:rPr lang="uk-UA" sz="1800" b="1" kern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звітів про реалізацію </a:t>
            </a:r>
            <a:r>
              <a:rPr lang="uk-UA" sz="1800" b="1" kern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проекту.</a:t>
            </a:r>
          </a:p>
          <a:p>
            <a:pPr marL="284163" indent="0">
              <a:spcBef>
                <a:spcPct val="0"/>
              </a:spcBef>
              <a:buNone/>
            </a:pPr>
            <a:endParaRPr lang="uk-UA" sz="1800" b="1" kern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q"/>
            </a:pPr>
            <a:r>
              <a:rPr lang="uk-UA" sz="2000" b="1" kern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Дотримання процедур Світового Банку щодо</a:t>
            </a:r>
          </a:p>
          <a:p>
            <a:pPr marL="0" indent="0">
              <a:spcBef>
                <a:spcPct val="0"/>
              </a:spcBef>
              <a:buNone/>
            </a:pPr>
            <a:endParaRPr lang="uk-UA" sz="800" b="1" kern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627063" lvl="1" indent="-342900">
              <a:spcBef>
                <a:spcPct val="0"/>
              </a:spcBef>
              <a:buClr>
                <a:srgbClr val="CC0000"/>
              </a:buClr>
              <a:buFontTx/>
              <a:buChar char="-"/>
            </a:pPr>
            <a:r>
              <a:rPr lang="uk-UA" sz="1800" b="1" kern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закупівель</a:t>
            </a:r>
            <a:r>
              <a:rPr lang="uk-UA" sz="1800" b="1" kern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endParaRPr lang="uk-UA" sz="18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627063" lvl="1" indent="-342900">
              <a:spcBef>
                <a:spcPct val="0"/>
              </a:spcBef>
              <a:buClr>
                <a:srgbClr val="CC0000"/>
              </a:buClr>
              <a:buFontTx/>
              <a:buChar char="-"/>
            </a:pPr>
            <a:r>
              <a:rPr lang="uk-UA" sz="1800" b="1" kern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фінансового управління,</a:t>
            </a:r>
          </a:p>
          <a:p>
            <a:pPr marL="627063" lvl="1" indent="-342900">
              <a:spcBef>
                <a:spcPct val="0"/>
              </a:spcBef>
              <a:buClr>
                <a:srgbClr val="CC0000"/>
              </a:buClr>
              <a:buFontTx/>
              <a:buChar char="-"/>
            </a:pPr>
            <a:r>
              <a:rPr lang="uk-UA" sz="1800" b="1" kern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використання коштів,</a:t>
            </a:r>
            <a:endParaRPr lang="uk-UA" sz="1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627063" lvl="1" indent="-342900">
              <a:spcBef>
                <a:spcPct val="0"/>
              </a:spcBef>
              <a:buClr>
                <a:srgbClr val="CC0000"/>
              </a:buClr>
              <a:buFontTx/>
              <a:buChar char="-"/>
            </a:pPr>
            <a:r>
              <a:rPr lang="uk-UA" sz="1800" b="1" kern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запобігання та перешкоджання шахрайству та корупції у ході використання коштів позики,</a:t>
            </a:r>
          </a:p>
          <a:p>
            <a:pPr marL="627063" lvl="1" indent="-342900">
              <a:spcBef>
                <a:spcPct val="0"/>
              </a:spcBef>
              <a:buClr>
                <a:srgbClr val="CC0000"/>
              </a:buClr>
              <a:buFontTx/>
              <a:buChar char="-"/>
            </a:pPr>
            <a:r>
              <a:rPr lang="uk-UA" sz="1800" b="1" kern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соціальних </a:t>
            </a:r>
            <a:r>
              <a:rPr lang="uk-UA" sz="1800" b="1" kern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та природоохоронних запобіжних заходів.</a:t>
            </a: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BEB36-8891-416F-95C6-8CD3A67B094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686379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/>
          <p:nvPr/>
        </p:nvGrpSpPr>
        <p:grpSpPr>
          <a:xfrm>
            <a:off x="1259632" y="5373216"/>
            <a:ext cx="5479886" cy="1993651"/>
            <a:chOff x="609600" y="5321549"/>
            <a:chExt cx="5479886" cy="1993651"/>
          </a:xfrm>
        </p:grpSpPr>
        <p:pic>
          <p:nvPicPr>
            <p:cNvPr id="5" name="Picture 4" descr="Right foot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9600" y="5321549"/>
              <a:ext cx="1536508" cy="1993651"/>
            </a:xfrm>
            <a:prstGeom prst="rect">
              <a:avLst/>
            </a:prstGeom>
          </p:spPr>
        </p:pic>
        <p:grpSp>
          <p:nvGrpSpPr>
            <p:cNvPr id="3" name="Group 35"/>
            <p:cNvGrpSpPr/>
            <p:nvPr/>
          </p:nvGrpSpPr>
          <p:grpSpPr>
            <a:xfrm>
              <a:off x="1828800" y="5953780"/>
              <a:ext cx="4260686" cy="400110"/>
              <a:chOff x="1828800" y="5801380"/>
              <a:chExt cx="4260686" cy="400110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2178864" y="5801380"/>
                <a:ext cx="391062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2000" dirty="0" smtClean="0">
                    <a:latin typeface="Calibri" pitchFamily="34" charset="0"/>
                  </a:rPr>
                  <a:t>Ще один семінар, грудень 2013</a:t>
                </a:r>
                <a:endParaRPr lang="en-US" sz="2000" dirty="0">
                  <a:latin typeface="Calibri" pitchFamily="34" charset="0"/>
                </a:endParaRPr>
              </a:p>
            </p:txBody>
          </p:sp>
          <p:grpSp>
            <p:nvGrpSpPr>
              <p:cNvPr id="9" name="Group 34"/>
              <p:cNvGrpSpPr/>
              <p:nvPr/>
            </p:nvGrpSpPr>
            <p:grpSpPr>
              <a:xfrm>
                <a:off x="1828800" y="5867400"/>
                <a:ext cx="304800" cy="304800"/>
                <a:chOff x="8001000" y="4419600"/>
                <a:chExt cx="304800" cy="304800"/>
              </a:xfrm>
            </p:grpSpPr>
            <p:sp>
              <p:nvSpPr>
                <p:cNvPr id="33" name="Oval 32"/>
                <p:cNvSpPr/>
                <p:nvPr/>
              </p:nvSpPr>
              <p:spPr>
                <a:xfrm>
                  <a:off x="8001000" y="4419600"/>
                  <a:ext cx="304800" cy="30480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Calibri" pitchFamily="34" charset="0"/>
                  </a:endParaRPr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8077200" y="4495800"/>
                  <a:ext cx="152400" cy="1524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" name="Group 64"/>
          <p:cNvGrpSpPr/>
          <p:nvPr/>
        </p:nvGrpSpPr>
        <p:grpSpPr>
          <a:xfrm>
            <a:off x="3491880" y="4077072"/>
            <a:ext cx="5521321" cy="1993651"/>
            <a:chOff x="3048000" y="3877816"/>
            <a:chExt cx="5521321" cy="1993651"/>
          </a:xfrm>
        </p:grpSpPr>
        <p:pic>
          <p:nvPicPr>
            <p:cNvPr id="6" name="Picture 5" descr="Right foot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8000" y="3877816"/>
              <a:ext cx="1536508" cy="1993651"/>
            </a:xfrm>
            <a:prstGeom prst="rect">
              <a:avLst/>
            </a:prstGeom>
          </p:spPr>
        </p:pic>
        <p:grpSp>
          <p:nvGrpSpPr>
            <p:cNvPr id="11" name="Group 36"/>
            <p:cNvGrpSpPr/>
            <p:nvPr/>
          </p:nvGrpSpPr>
          <p:grpSpPr>
            <a:xfrm>
              <a:off x="4114800" y="4429780"/>
              <a:ext cx="4454521" cy="370820"/>
              <a:chOff x="1828800" y="5801380"/>
              <a:chExt cx="4454521" cy="370820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2178864" y="5801380"/>
                <a:ext cx="41044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dirty="0" smtClean="0">
                    <a:latin typeface="Calibri" pitchFamily="34" charset="0"/>
                  </a:rPr>
                  <a:t>Переговори, березень - квітень 2014</a:t>
                </a:r>
                <a:endParaRPr lang="en-US" dirty="0" smtClean="0">
                  <a:latin typeface="Calibri" pitchFamily="34" charset="0"/>
                </a:endParaRPr>
              </a:p>
            </p:txBody>
          </p:sp>
          <p:grpSp>
            <p:nvGrpSpPr>
              <p:cNvPr id="12" name="Group 38"/>
              <p:cNvGrpSpPr/>
              <p:nvPr/>
            </p:nvGrpSpPr>
            <p:grpSpPr>
              <a:xfrm>
                <a:off x="1828800" y="5867400"/>
                <a:ext cx="304800" cy="304800"/>
                <a:chOff x="8001000" y="4419600"/>
                <a:chExt cx="304800" cy="304800"/>
              </a:xfrm>
            </p:grpSpPr>
            <p:sp>
              <p:nvSpPr>
                <p:cNvPr id="40" name="Oval 39"/>
                <p:cNvSpPr/>
                <p:nvPr/>
              </p:nvSpPr>
              <p:spPr>
                <a:xfrm>
                  <a:off x="8001000" y="4419600"/>
                  <a:ext cx="304800" cy="30480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latin typeface="Calibri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8077200" y="4495800"/>
                  <a:ext cx="152400" cy="1524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3" name="Group 66"/>
          <p:cNvGrpSpPr/>
          <p:nvPr/>
        </p:nvGrpSpPr>
        <p:grpSpPr>
          <a:xfrm>
            <a:off x="5004048" y="2996952"/>
            <a:ext cx="3922698" cy="2065659"/>
            <a:chOff x="5011702" y="2989312"/>
            <a:chExt cx="3922698" cy="2065659"/>
          </a:xfrm>
        </p:grpSpPr>
        <p:pic>
          <p:nvPicPr>
            <p:cNvPr id="7" name="Picture 6" descr="Right foot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11702" y="3061320"/>
              <a:ext cx="1426757" cy="1993651"/>
            </a:xfrm>
            <a:prstGeom prst="rect">
              <a:avLst/>
            </a:prstGeom>
          </p:spPr>
        </p:pic>
        <p:grpSp>
          <p:nvGrpSpPr>
            <p:cNvPr id="14" name="Group 41"/>
            <p:cNvGrpSpPr/>
            <p:nvPr/>
          </p:nvGrpSpPr>
          <p:grpSpPr>
            <a:xfrm>
              <a:off x="6126088" y="2989312"/>
              <a:ext cx="2808312" cy="1488361"/>
              <a:chOff x="1554088" y="6123692"/>
              <a:chExt cx="2808312" cy="1488361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1554088" y="6411724"/>
                <a:ext cx="280831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dirty="0" smtClean="0">
                    <a:latin typeface="Calibri" pitchFamily="34" charset="0"/>
                  </a:rPr>
                  <a:t>Тренінг з фінансового управління та процедур закупівель, березень - квітень 2014</a:t>
                </a:r>
                <a:endParaRPr lang="en-US" dirty="0">
                  <a:latin typeface="Calibri" pitchFamily="34" charset="0"/>
                </a:endParaRPr>
              </a:p>
            </p:txBody>
          </p:sp>
          <p:grpSp>
            <p:nvGrpSpPr>
              <p:cNvPr id="15" name="Group 43"/>
              <p:cNvGrpSpPr/>
              <p:nvPr/>
            </p:nvGrpSpPr>
            <p:grpSpPr>
              <a:xfrm>
                <a:off x="1591830" y="6123692"/>
                <a:ext cx="304800" cy="304800"/>
                <a:chOff x="7764030" y="4675892"/>
                <a:chExt cx="304800" cy="304800"/>
              </a:xfrm>
            </p:grpSpPr>
            <p:sp>
              <p:nvSpPr>
                <p:cNvPr id="45" name="Oval 44"/>
                <p:cNvSpPr/>
                <p:nvPr/>
              </p:nvSpPr>
              <p:spPr>
                <a:xfrm>
                  <a:off x="7764030" y="4675892"/>
                  <a:ext cx="304800" cy="30480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Calibri" pitchFamily="34" charset="0"/>
                  </a:endParaRPr>
                </a:p>
              </p:txBody>
            </p:sp>
            <p:sp>
              <p:nvSpPr>
                <p:cNvPr id="46" name="Oval 45"/>
                <p:cNvSpPr/>
                <p:nvPr/>
              </p:nvSpPr>
              <p:spPr>
                <a:xfrm>
                  <a:off x="7836038" y="4747900"/>
                  <a:ext cx="152400" cy="1524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6" name="Group 65"/>
          <p:cNvGrpSpPr/>
          <p:nvPr/>
        </p:nvGrpSpPr>
        <p:grpSpPr>
          <a:xfrm>
            <a:off x="-261258" y="2348880"/>
            <a:ext cx="5026235" cy="2188499"/>
            <a:chOff x="224650" y="2227958"/>
            <a:chExt cx="5164032" cy="1739683"/>
          </a:xfrm>
        </p:grpSpPr>
        <p:pic>
          <p:nvPicPr>
            <p:cNvPr id="8" name="Picture 7" descr="Left foot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504674">
              <a:off x="3394344" y="2227958"/>
              <a:ext cx="1765079" cy="1739683"/>
            </a:xfrm>
            <a:prstGeom prst="rect">
              <a:avLst/>
            </a:prstGeom>
          </p:spPr>
        </p:pic>
        <p:grpSp>
          <p:nvGrpSpPr>
            <p:cNvPr id="17" name="Group 56"/>
            <p:cNvGrpSpPr/>
            <p:nvPr/>
          </p:nvGrpSpPr>
          <p:grpSpPr>
            <a:xfrm>
              <a:off x="224650" y="2362200"/>
              <a:ext cx="5164032" cy="630757"/>
              <a:chOff x="346114" y="2362200"/>
              <a:chExt cx="5164032" cy="630757"/>
            </a:xfrm>
          </p:grpSpPr>
          <p:sp>
            <p:nvSpPr>
              <p:cNvPr id="53" name="TextBox 52"/>
              <p:cNvSpPr txBox="1"/>
              <p:nvPr/>
            </p:nvSpPr>
            <p:spPr>
              <a:xfrm>
                <a:off x="346114" y="2654403"/>
                <a:ext cx="516403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600" b="1" dirty="0">
                  <a:latin typeface="Calibri" pitchFamily="34" charset="0"/>
                </a:endParaRPr>
              </a:p>
            </p:txBody>
          </p:sp>
          <p:grpSp>
            <p:nvGrpSpPr>
              <p:cNvPr id="18" name="Group 53"/>
              <p:cNvGrpSpPr/>
              <p:nvPr/>
            </p:nvGrpSpPr>
            <p:grpSpPr>
              <a:xfrm>
                <a:off x="3810000" y="2362200"/>
                <a:ext cx="304800" cy="304800"/>
                <a:chOff x="8001000" y="4419600"/>
                <a:chExt cx="304800" cy="304800"/>
              </a:xfrm>
            </p:grpSpPr>
            <p:sp>
              <p:nvSpPr>
                <p:cNvPr id="55" name="Oval 54"/>
                <p:cNvSpPr/>
                <p:nvPr/>
              </p:nvSpPr>
              <p:spPr>
                <a:xfrm>
                  <a:off x="8001000" y="4419600"/>
                  <a:ext cx="304800" cy="30480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Calibri" pitchFamily="34" charset="0"/>
                  </a:endParaRPr>
                </a:p>
              </p:txBody>
            </p:sp>
            <p:sp>
              <p:nvSpPr>
                <p:cNvPr id="56" name="Oval 55"/>
                <p:cNvSpPr/>
                <p:nvPr/>
              </p:nvSpPr>
              <p:spPr>
                <a:xfrm>
                  <a:off x="8077200" y="4495800"/>
                  <a:ext cx="152400" cy="1524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9" name="Group 63"/>
          <p:cNvGrpSpPr/>
          <p:nvPr/>
        </p:nvGrpSpPr>
        <p:grpSpPr>
          <a:xfrm>
            <a:off x="107504" y="3933056"/>
            <a:ext cx="3339480" cy="1616968"/>
            <a:chOff x="-156350" y="3322178"/>
            <a:chExt cx="3419858" cy="1739683"/>
          </a:xfrm>
        </p:grpSpPr>
        <p:pic>
          <p:nvPicPr>
            <p:cNvPr id="4" name="Picture 3" descr="Left foot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504674">
              <a:off x="1184545" y="3322178"/>
              <a:ext cx="1765079" cy="1739683"/>
            </a:xfrm>
            <a:prstGeom prst="rect">
              <a:avLst/>
            </a:prstGeom>
          </p:spPr>
        </p:pic>
        <p:grpSp>
          <p:nvGrpSpPr>
            <p:cNvPr id="20" name="Group 57"/>
            <p:cNvGrpSpPr/>
            <p:nvPr/>
          </p:nvGrpSpPr>
          <p:grpSpPr>
            <a:xfrm>
              <a:off x="-156350" y="3409200"/>
              <a:ext cx="3419858" cy="858000"/>
              <a:chOff x="2174914" y="1809000"/>
              <a:chExt cx="3419858" cy="858000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2174914" y="1809000"/>
                <a:ext cx="341985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400" dirty="0">
                  <a:latin typeface="Calibri" pitchFamily="34" charset="0"/>
                </a:endParaRPr>
              </a:p>
            </p:txBody>
          </p:sp>
          <p:grpSp>
            <p:nvGrpSpPr>
              <p:cNvPr id="21" name="Group 59"/>
              <p:cNvGrpSpPr/>
              <p:nvPr/>
            </p:nvGrpSpPr>
            <p:grpSpPr>
              <a:xfrm>
                <a:off x="3810000" y="2362200"/>
                <a:ext cx="304800" cy="304800"/>
                <a:chOff x="8001000" y="4419600"/>
                <a:chExt cx="304800" cy="304800"/>
              </a:xfrm>
            </p:grpSpPr>
            <p:sp>
              <p:nvSpPr>
                <p:cNvPr id="61" name="Oval 60"/>
                <p:cNvSpPr/>
                <p:nvPr/>
              </p:nvSpPr>
              <p:spPr>
                <a:xfrm>
                  <a:off x="8001000" y="4419600"/>
                  <a:ext cx="304800" cy="30480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Calibri" pitchFamily="34" charset="0"/>
                  </a:endParaRPr>
                </a:p>
              </p:txBody>
            </p:sp>
            <p:sp>
              <p:nvSpPr>
                <p:cNvPr id="62" name="Oval 61"/>
                <p:cNvSpPr/>
                <p:nvPr/>
              </p:nvSpPr>
              <p:spPr>
                <a:xfrm>
                  <a:off x="8077200" y="4495800"/>
                  <a:ext cx="152400" cy="1524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Calibri" pitchFamily="34" charset="0"/>
                  </a:endParaRPr>
                </a:p>
              </p:txBody>
            </p:sp>
          </p:grpSp>
        </p:grpSp>
      </p:grpSp>
      <p:sp>
        <p:nvSpPr>
          <p:cNvPr id="44" name="Title 43"/>
          <p:cNvSpPr>
            <a:spLocks noGrp="1"/>
          </p:cNvSpPr>
          <p:nvPr>
            <p:ph type="title"/>
          </p:nvPr>
        </p:nvSpPr>
        <p:spPr>
          <a:xfrm>
            <a:off x="54194" y="219586"/>
            <a:ext cx="7470133" cy="609600"/>
          </a:xfrm>
        </p:spPr>
        <p:txBody>
          <a:bodyPr>
            <a:noAutofit/>
          </a:bodyPr>
          <a:lstStyle/>
          <a:p>
            <a:pPr algn="l"/>
            <a:r>
              <a:rPr lang="uk-UA" sz="3200" b="1" dirty="0" smtClean="0"/>
              <a:t>Кроки до затвердження проекту</a:t>
            </a:r>
            <a:endParaRPr lang="en-US" sz="3200" b="1" dirty="0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>
          <a:xfrm>
            <a:off x="6660232" y="6492875"/>
            <a:ext cx="2133600" cy="365125"/>
          </a:xfrm>
        </p:spPr>
        <p:txBody>
          <a:bodyPr/>
          <a:lstStyle/>
          <a:p>
            <a:fld id="{E8A92D8A-0245-4523-8010-994AD6383A67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1907704" y="1124744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>
                <a:latin typeface="Calibri" pitchFamily="34" charset="0"/>
              </a:rPr>
              <a:t>Затвердження Радою Директорів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179513" y="3939174"/>
            <a:ext cx="18010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latin typeface="Calibri" pitchFamily="34" charset="0"/>
              </a:rPr>
              <a:t>Підготовлено</a:t>
            </a:r>
          </a:p>
          <a:p>
            <a:r>
              <a:rPr lang="uk-UA" dirty="0" smtClean="0">
                <a:latin typeface="Calibri" pitchFamily="34" charset="0"/>
              </a:rPr>
              <a:t> юридичні документи, лютий 2014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248400" y="11430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latin typeface="Calibri" pitchFamily="34" charset="0"/>
              </a:rPr>
              <a:t>Проект офіційно розпочато</a:t>
            </a:r>
            <a:r>
              <a:rPr lang="en-US" sz="1600" b="1" dirty="0" smtClean="0">
                <a:latin typeface="Calibri" pitchFamily="34" charset="0"/>
              </a:rPr>
              <a:t>: </a:t>
            </a:r>
            <a:r>
              <a:rPr lang="uk-UA" sz="1600" b="1" dirty="0" smtClean="0">
                <a:latin typeface="Calibri" pitchFamily="34" charset="0"/>
              </a:rPr>
              <a:t>з остаточним планом дій</a:t>
            </a:r>
            <a:endParaRPr lang="en-US" sz="1600" b="1" dirty="0">
              <a:latin typeface="Calibri" pitchFamily="34" charset="0"/>
            </a:endParaRPr>
          </a:p>
        </p:txBody>
      </p:sp>
      <p:grpSp>
        <p:nvGrpSpPr>
          <p:cNvPr id="25" name="Group 65"/>
          <p:cNvGrpSpPr/>
          <p:nvPr/>
        </p:nvGrpSpPr>
        <p:grpSpPr>
          <a:xfrm>
            <a:off x="1619672" y="260648"/>
            <a:ext cx="6945028" cy="1076698"/>
            <a:chOff x="224650" y="2178030"/>
            <a:chExt cx="5739765" cy="1226337"/>
          </a:xfrm>
        </p:grpSpPr>
        <p:pic>
          <p:nvPicPr>
            <p:cNvPr id="69" name="Picture 68" descr="Left foot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878905">
              <a:off x="4199336" y="2178030"/>
              <a:ext cx="1765079" cy="1226337"/>
            </a:xfrm>
            <a:prstGeom prst="rect">
              <a:avLst/>
            </a:prstGeom>
          </p:spPr>
        </p:pic>
        <p:grpSp>
          <p:nvGrpSpPr>
            <p:cNvPr id="26" name="Group 56"/>
            <p:cNvGrpSpPr/>
            <p:nvPr/>
          </p:nvGrpSpPr>
          <p:grpSpPr>
            <a:xfrm>
              <a:off x="224650" y="2362200"/>
              <a:ext cx="5164032" cy="630757"/>
              <a:chOff x="346114" y="2362200"/>
              <a:chExt cx="5164032" cy="630757"/>
            </a:xfrm>
          </p:grpSpPr>
          <p:sp>
            <p:nvSpPr>
              <p:cNvPr id="71" name="TextBox 70"/>
              <p:cNvSpPr txBox="1"/>
              <p:nvPr/>
            </p:nvSpPr>
            <p:spPr>
              <a:xfrm>
                <a:off x="346114" y="2654403"/>
                <a:ext cx="516403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600" b="1" dirty="0">
                  <a:latin typeface="Calibri" pitchFamily="34" charset="0"/>
                </a:endParaRPr>
              </a:p>
            </p:txBody>
          </p:sp>
          <p:grpSp>
            <p:nvGrpSpPr>
              <p:cNvPr id="27" name="Group 53"/>
              <p:cNvGrpSpPr/>
              <p:nvPr/>
            </p:nvGrpSpPr>
            <p:grpSpPr>
              <a:xfrm>
                <a:off x="4482777" y="2362200"/>
                <a:ext cx="304800" cy="304800"/>
                <a:chOff x="8673777" y="4419600"/>
                <a:chExt cx="304800" cy="304800"/>
              </a:xfrm>
            </p:grpSpPr>
            <p:sp>
              <p:nvSpPr>
                <p:cNvPr id="73" name="Oval 72"/>
                <p:cNvSpPr/>
                <p:nvPr/>
              </p:nvSpPr>
              <p:spPr>
                <a:xfrm>
                  <a:off x="8673777" y="4419600"/>
                  <a:ext cx="304800" cy="30480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Calibri" pitchFamily="34" charset="0"/>
                  </a:endParaRPr>
                </a:p>
              </p:txBody>
            </p:sp>
            <p:sp>
              <p:nvSpPr>
                <p:cNvPr id="74" name="Oval 73"/>
                <p:cNvSpPr/>
                <p:nvPr/>
              </p:nvSpPr>
              <p:spPr>
                <a:xfrm>
                  <a:off x="8749976" y="4495800"/>
                  <a:ext cx="152400" cy="1524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Calibri" pitchFamily="34" charset="0"/>
                  </a:endParaRPr>
                </a:p>
              </p:txBody>
            </p:sp>
          </p:grpSp>
        </p:grpSp>
      </p:grpSp>
      <p:sp>
        <p:nvSpPr>
          <p:cNvPr id="57" name="TextBox 56"/>
          <p:cNvSpPr txBox="1"/>
          <p:nvPr/>
        </p:nvSpPr>
        <p:spPr>
          <a:xfrm>
            <a:off x="381000" y="2209800"/>
            <a:ext cx="32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/>
              <a:t>Підготовлено технічну специфікація на обладнання</a:t>
            </a:r>
            <a:r>
              <a:rPr lang="en-US" sz="1600" dirty="0" smtClean="0"/>
              <a:t>,</a:t>
            </a:r>
            <a:r>
              <a:rPr lang="uk-UA" sz="1600" dirty="0" smtClean="0"/>
              <a:t> технічні завдання для консультантів та техніко – економічні обґрунтування для інфраструктури, квітен</a:t>
            </a:r>
            <a:r>
              <a:rPr lang="uk-UA" sz="1600" b="1" dirty="0" smtClean="0"/>
              <a:t>ь 2014</a:t>
            </a:r>
            <a:endParaRPr lang="en-US" sz="1600" b="1" dirty="0"/>
          </a:p>
        </p:txBody>
      </p:sp>
      <p:grpSp>
        <p:nvGrpSpPr>
          <p:cNvPr id="58" name="Group 65"/>
          <p:cNvGrpSpPr/>
          <p:nvPr/>
        </p:nvGrpSpPr>
        <p:grpSpPr>
          <a:xfrm>
            <a:off x="539552" y="980728"/>
            <a:ext cx="5586845" cy="1739683"/>
            <a:chOff x="224650" y="1402555"/>
            <a:chExt cx="5275468" cy="1739683"/>
          </a:xfrm>
        </p:grpSpPr>
        <p:pic>
          <p:nvPicPr>
            <p:cNvPr id="60" name="Picture 7" descr="Left foot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504674">
              <a:off x="3735039" y="1402555"/>
              <a:ext cx="1765079" cy="1739683"/>
            </a:xfrm>
            <a:prstGeom prst="rect">
              <a:avLst/>
            </a:prstGeom>
          </p:spPr>
        </p:pic>
        <p:grpSp>
          <p:nvGrpSpPr>
            <p:cNvPr id="63" name="Group 56"/>
            <p:cNvGrpSpPr/>
            <p:nvPr/>
          </p:nvGrpSpPr>
          <p:grpSpPr>
            <a:xfrm>
              <a:off x="224650" y="1779253"/>
              <a:ext cx="5164032" cy="1213704"/>
              <a:chOff x="346114" y="1779253"/>
              <a:chExt cx="5164032" cy="1213704"/>
            </a:xfrm>
          </p:grpSpPr>
          <p:sp>
            <p:nvSpPr>
              <p:cNvPr id="64" name="TextBox 63"/>
              <p:cNvSpPr txBox="1"/>
              <p:nvPr/>
            </p:nvSpPr>
            <p:spPr>
              <a:xfrm>
                <a:off x="346114" y="2654403"/>
                <a:ext cx="516403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600" b="1" dirty="0">
                  <a:latin typeface="Calibri" pitchFamily="34" charset="0"/>
                </a:endParaRPr>
              </a:p>
            </p:txBody>
          </p:sp>
          <p:grpSp>
            <p:nvGrpSpPr>
              <p:cNvPr id="65" name="Group 53"/>
              <p:cNvGrpSpPr/>
              <p:nvPr/>
            </p:nvGrpSpPr>
            <p:grpSpPr>
              <a:xfrm>
                <a:off x="4153817" y="1779253"/>
                <a:ext cx="304800" cy="304800"/>
                <a:chOff x="8344817" y="3836653"/>
                <a:chExt cx="304800" cy="304800"/>
              </a:xfrm>
            </p:grpSpPr>
            <p:sp>
              <p:nvSpPr>
                <p:cNvPr id="68" name="Oval 54"/>
                <p:cNvSpPr/>
                <p:nvPr/>
              </p:nvSpPr>
              <p:spPr>
                <a:xfrm>
                  <a:off x="8344817" y="3836653"/>
                  <a:ext cx="304800" cy="30480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Calibri" pitchFamily="34" charset="0"/>
                  </a:endParaRPr>
                </a:p>
              </p:txBody>
            </p:sp>
            <p:sp>
              <p:nvSpPr>
                <p:cNvPr id="70" name="Oval 55"/>
                <p:cNvSpPr/>
                <p:nvPr/>
              </p:nvSpPr>
              <p:spPr>
                <a:xfrm>
                  <a:off x="8412812" y="3908661"/>
                  <a:ext cx="152400" cy="1524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Calibri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xmlns="" val="136042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06090"/>
          </a:xfrm>
        </p:spPr>
        <p:txBody>
          <a:bodyPr>
            <a:noAutofit/>
          </a:bodyPr>
          <a:lstStyle/>
          <a:p>
            <a:r>
              <a:rPr lang="uk-UA" sz="2400" dirty="0" smtClean="0"/>
              <a:t>Основні кроки, які були здійснені при формуванні проектної пропозиції від Полтавської області </a:t>
            </a:r>
            <a:endParaRPr lang="uk-UA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73968"/>
          </a:xfrm>
        </p:spPr>
        <p:txBody>
          <a:bodyPr>
            <a:noAutofit/>
          </a:bodyPr>
          <a:lstStyle/>
          <a:p>
            <a:r>
              <a:rPr lang="uk-UA" sz="2800" dirty="0" smtClean="0"/>
              <a:t>Презентація проектів у Світовому банку обраних областей (11 жовтня 2013 року)</a:t>
            </a:r>
            <a:endParaRPr lang="uk-UA" sz="2800" dirty="0"/>
          </a:p>
        </p:txBody>
      </p:sp>
      <p:pic>
        <p:nvPicPr>
          <p:cNvPr id="6" name="Рисунок 5" descr="20131011_0948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054608"/>
            <a:ext cx="4352544" cy="5803392"/>
          </a:xfrm>
          <a:prstGeom prst="rect">
            <a:avLst/>
          </a:prstGeom>
        </p:spPr>
      </p:pic>
      <p:pic>
        <p:nvPicPr>
          <p:cNvPr id="7" name="Рисунок 6" descr="20131011_0948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91456" y="1054608"/>
            <a:ext cx="4352544" cy="5803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Oval 2"/>
          <p:cNvSpPr>
            <a:spLocks noChangeArrowheads="1"/>
          </p:cNvSpPr>
          <p:nvPr/>
        </p:nvSpPr>
        <p:spPr bwMode="auto">
          <a:xfrm>
            <a:off x="6705600" y="1035050"/>
            <a:ext cx="1752600" cy="4191000"/>
          </a:xfrm>
          <a:prstGeom prst="ellipse">
            <a:avLst/>
          </a:prstGeom>
          <a:solidFill>
            <a:schemeClr val="tx2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2531" name="Oval 3"/>
          <p:cNvSpPr>
            <a:spLocks noChangeArrowheads="1"/>
          </p:cNvSpPr>
          <p:nvPr/>
        </p:nvSpPr>
        <p:spPr bwMode="auto">
          <a:xfrm>
            <a:off x="5004048" y="1844824"/>
            <a:ext cx="1600200" cy="3429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2532" name="Oval 4"/>
          <p:cNvSpPr>
            <a:spLocks noChangeArrowheads="1"/>
          </p:cNvSpPr>
          <p:nvPr/>
        </p:nvSpPr>
        <p:spPr bwMode="auto">
          <a:xfrm>
            <a:off x="3505200" y="2330450"/>
            <a:ext cx="1447800" cy="28194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2533" name="Oval 5"/>
          <p:cNvSpPr>
            <a:spLocks noChangeArrowheads="1"/>
          </p:cNvSpPr>
          <p:nvPr/>
        </p:nvSpPr>
        <p:spPr bwMode="auto">
          <a:xfrm>
            <a:off x="1981200" y="3092450"/>
            <a:ext cx="1447800" cy="21336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2534" name="Oval 6"/>
          <p:cNvSpPr>
            <a:spLocks noChangeArrowheads="1"/>
          </p:cNvSpPr>
          <p:nvPr/>
        </p:nvSpPr>
        <p:spPr bwMode="auto">
          <a:xfrm>
            <a:off x="304800" y="3549650"/>
            <a:ext cx="1447800" cy="17526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327025" y="5843588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uk-UA" dirty="0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>
            <a:off x="3375025" y="5614988"/>
            <a:ext cx="5029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uk-UA" dirty="0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4822825" y="5157788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uk-UA" dirty="0"/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6858000" y="2025650"/>
            <a:ext cx="17526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uk-UA" sz="3600" dirty="0" smtClean="0">
                <a:solidFill>
                  <a:srgbClr val="FFFF00"/>
                </a:solidFill>
              </a:rPr>
              <a:t>НАД-МЕТА</a:t>
            </a:r>
            <a:endParaRPr lang="en-GB" sz="3600" dirty="0">
              <a:solidFill>
                <a:srgbClr val="FFFF00"/>
              </a:solidFill>
            </a:endParaRP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5076825" y="2635250"/>
            <a:ext cx="13784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uk-UA" dirty="0" smtClean="0">
                <a:solidFill>
                  <a:srgbClr val="FFC000"/>
                </a:solidFill>
              </a:rPr>
              <a:t>МЕТА</a:t>
            </a:r>
            <a:endParaRPr lang="en-GB" sz="2000" dirty="0">
              <a:solidFill>
                <a:srgbClr val="FFC000"/>
              </a:solidFill>
            </a:endParaRP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3348038" y="3244850"/>
            <a:ext cx="172801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uk-UA" sz="2000" dirty="0" smtClean="0"/>
              <a:t>ЗАГАЛЬНІ</a:t>
            </a:r>
            <a:br>
              <a:rPr lang="uk-UA" sz="2000" dirty="0" smtClean="0"/>
            </a:br>
            <a:r>
              <a:rPr lang="uk-UA" sz="2000" dirty="0" smtClean="0"/>
              <a:t>ЗАВДАННЯ</a:t>
            </a:r>
            <a:endParaRPr lang="en-GB" sz="2000" dirty="0"/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1600200" y="3611563"/>
            <a:ext cx="22860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uk-UA" sz="2000" dirty="0" smtClean="0"/>
              <a:t>КОНКРЕТНІ </a:t>
            </a:r>
          </a:p>
          <a:p>
            <a:pPr>
              <a:spcBef>
                <a:spcPct val="50000"/>
              </a:spcBef>
            </a:pPr>
            <a:r>
              <a:rPr lang="uk-UA" sz="2000" dirty="0" smtClean="0"/>
              <a:t>ЗАВДАННЯ</a:t>
            </a:r>
            <a:endParaRPr lang="en-GB" dirty="0"/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139700" y="4143375"/>
            <a:ext cx="1768475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uk-UA" sz="1800" dirty="0" smtClean="0"/>
              <a:t>ЗАДАЧІ ТА </a:t>
            </a:r>
          </a:p>
          <a:p>
            <a:pPr>
              <a:spcBef>
                <a:spcPct val="50000"/>
              </a:spcBef>
            </a:pPr>
            <a:r>
              <a:rPr lang="uk-UA" sz="1800" dirty="0" smtClean="0"/>
              <a:t>ОБОВ</a:t>
            </a:r>
            <a:r>
              <a:rPr lang="en-US" sz="1800" dirty="0" smtClean="0"/>
              <a:t>’</a:t>
            </a:r>
            <a:r>
              <a:rPr lang="uk-UA" sz="1800" dirty="0" smtClean="0"/>
              <a:t>ЯЗКИ</a:t>
            </a:r>
            <a:endParaRPr lang="en-GB" dirty="0"/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8534400" y="44450"/>
            <a:ext cx="609600" cy="501675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3200" dirty="0"/>
              <a:t>M</a:t>
            </a:r>
          </a:p>
          <a:p>
            <a:pPr>
              <a:spcBef>
                <a:spcPct val="50000"/>
              </a:spcBef>
            </a:pPr>
            <a:r>
              <a:rPr lang="uk-UA" sz="1600" dirty="0" smtClean="0"/>
              <a:t> </a:t>
            </a:r>
          </a:p>
          <a:p>
            <a:pPr>
              <a:spcBef>
                <a:spcPct val="50000"/>
              </a:spcBef>
            </a:pPr>
            <a:r>
              <a:rPr lang="en-GB" sz="3200" dirty="0" smtClean="0"/>
              <a:t>I</a:t>
            </a:r>
            <a:endParaRPr lang="en-GB" sz="3200" dirty="0"/>
          </a:p>
          <a:p>
            <a:pPr>
              <a:spcBef>
                <a:spcPct val="50000"/>
              </a:spcBef>
            </a:pPr>
            <a:r>
              <a:rPr lang="uk-UA" sz="1600" dirty="0" smtClean="0"/>
              <a:t> </a:t>
            </a:r>
          </a:p>
          <a:p>
            <a:pPr>
              <a:spcBef>
                <a:spcPct val="50000"/>
              </a:spcBef>
            </a:pPr>
            <a:r>
              <a:rPr lang="uk-UA" sz="3200" dirty="0" smtClean="0"/>
              <a:t>С</a:t>
            </a:r>
            <a:endParaRPr lang="en-GB" sz="3200" dirty="0"/>
          </a:p>
          <a:p>
            <a:pPr>
              <a:spcBef>
                <a:spcPct val="50000"/>
              </a:spcBef>
            </a:pPr>
            <a:r>
              <a:rPr lang="uk-UA" sz="1600" dirty="0" smtClean="0"/>
              <a:t> </a:t>
            </a:r>
          </a:p>
          <a:p>
            <a:pPr>
              <a:spcBef>
                <a:spcPct val="50000"/>
              </a:spcBef>
            </a:pPr>
            <a:r>
              <a:rPr lang="uk-UA" sz="3200" dirty="0" smtClean="0"/>
              <a:t>І</a:t>
            </a:r>
          </a:p>
          <a:p>
            <a:pPr>
              <a:spcBef>
                <a:spcPct val="50000"/>
              </a:spcBef>
            </a:pPr>
            <a:r>
              <a:rPr lang="uk-UA" sz="1600" dirty="0" smtClean="0"/>
              <a:t> </a:t>
            </a:r>
          </a:p>
          <a:p>
            <a:pPr>
              <a:spcBef>
                <a:spcPct val="50000"/>
              </a:spcBef>
            </a:pPr>
            <a:r>
              <a:rPr lang="uk-UA" sz="3200" dirty="0" smtClean="0"/>
              <a:t>Я</a:t>
            </a:r>
            <a:endParaRPr lang="en-GB" sz="3200" dirty="0"/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250825" y="5462588"/>
            <a:ext cx="22098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uk-UA" sz="2000" dirty="0" smtClean="0"/>
              <a:t>ОПЕРАЦІЙНИЙ РІВЕНЬ</a:t>
            </a:r>
            <a:endParaRPr lang="en-GB" dirty="0"/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2987675" y="5618093"/>
            <a:ext cx="3733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uk-UA" sz="2000" dirty="0" smtClean="0"/>
              <a:t>СТРАТЕГІЧНІ РІШЕННЯ</a:t>
            </a:r>
            <a:endParaRPr lang="en-GB" dirty="0"/>
          </a:p>
        </p:txBody>
      </p: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5410200" y="5149850"/>
            <a:ext cx="3733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uk-UA" sz="2000" dirty="0" smtClean="0"/>
              <a:t>ФОРМУЛЮВАННЯ МІСІЇ</a:t>
            </a:r>
            <a:endParaRPr lang="en-GB" dirty="0"/>
          </a:p>
        </p:txBody>
      </p:sp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850106"/>
          </a:xfrm>
        </p:spPr>
        <p:txBody>
          <a:bodyPr>
            <a:noAutofit/>
          </a:bodyPr>
          <a:lstStyle/>
          <a:p>
            <a:r>
              <a:rPr lang="uk-UA" sz="2800" dirty="0" smtClean="0"/>
              <a:t>Схематична структура гарного проекту </a:t>
            </a:r>
            <a:br>
              <a:rPr lang="uk-UA" sz="2800" dirty="0" smtClean="0"/>
            </a:br>
            <a:r>
              <a:rPr lang="uk-UA" sz="1800" dirty="0" smtClean="0"/>
              <a:t>(за матеріалами експертів Світового банку)</a:t>
            </a:r>
            <a:endParaRPr lang="uk-UA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>
          <a:xfrm>
            <a:off x="250825" y="0"/>
            <a:ext cx="8713788" cy="936625"/>
          </a:xfrm>
        </p:spPr>
        <p:txBody>
          <a:bodyPr>
            <a:normAutofit fontScale="90000"/>
          </a:bodyPr>
          <a:lstStyle/>
          <a:p>
            <a:r>
              <a:rPr lang="uk-UA" sz="2000" smtClean="0"/>
              <a:t>Проектна пропозиція області складається із описової частини, структурованого проекту та розрахунків до проекту </a:t>
            </a:r>
            <a:br>
              <a:rPr lang="uk-UA" sz="2000" smtClean="0"/>
            </a:br>
            <a:r>
              <a:rPr lang="uk-UA" sz="2000" smtClean="0"/>
              <a:t>(загалом 72 арк. - укр. мовою, 79 арк. - англійською мовою)  </a:t>
            </a:r>
          </a:p>
        </p:txBody>
      </p:sp>
      <p:graphicFrame>
        <p:nvGraphicFramePr>
          <p:cNvPr id="16386" name="Содержимое 6"/>
          <p:cNvGraphicFramePr>
            <a:graphicFrameLocks noChangeAspect="1"/>
          </p:cNvGraphicFramePr>
          <p:nvPr>
            <p:ph idx="1"/>
          </p:nvPr>
        </p:nvGraphicFramePr>
        <p:xfrm>
          <a:off x="395288" y="1052513"/>
          <a:ext cx="8424862" cy="5030787"/>
        </p:xfrm>
        <a:graphic>
          <a:graphicData uri="http://schemas.openxmlformats.org/presentationml/2006/ole">
            <p:oleObj spid="_x0000_s4098" name="Лист" r:id="rId3" imgW="11125281" imgH="6057961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1039</Words>
  <Application>Microsoft Office PowerPoint</Application>
  <PresentationFormat>Экран (4:3)</PresentationFormat>
  <Paragraphs>147</Paragraphs>
  <Slides>17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Тема Office</vt:lpstr>
      <vt:lpstr>Лист</vt:lpstr>
      <vt:lpstr>Worksheet</vt:lpstr>
      <vt:lpstr>Проект Полтавської області що планується до фінансування Світовим Банком   Полтава 17.10.2013</vt:lpstr>
      <vt:lpstr>Загальна схема проекту</vt:lpstr>
      <vt:lpstr>Принцип управління проектом </vt:lpstr>
      <vt:lpstr>Ролі та обов’язки виконавців в інвестиційних проектах банку </vt:lpstr>
      <vt:lpstr>Кроки до затвердження проекту</vt:lpstr>
      <vt:lpstr>Основні кроки, які були здійснені при формуванні проектної пропозиції від Полтавської області </vt:lpstr>
      <vt:lpstr>Презентація проектів у Світовому банку обраних областей (11 жовтня 2013 року)</vt:lpstr>
      <vt:lpstr>Схематична структура гарного проекту  (за матеріалами експертів Світового банку)</vt:lpstr>
      <vt:lpstr>Проектна пропозиція області складається із описової частини, структурованого проекту та розрахунків до проекту  (загалом 72 арк. - укр. мовою, 79 арк. - англійською мовою)  </vt:lpstr>
      <vt:lpstr>Проектна пропозиція області складається із описової частини, структурованого проекту та розрахунків до проекту  (загалом 72 арк. - укр. мовою, 79 арк. - англійською мовою)  - продовження</vt:lpstr>
      <vt:lpstr>Елементи проекту</vt:lpstr>
      <vt:lpstr>Проект Полтавської області що планується до фінансування Світовим Банком </vt:lpstr>
      <vt:lpstr>В своїй структурі проект має три цілі для досягнення мети та надмети:</vt:lpstr>
      <vt:lpstr>Ціль 1: Визначення контингенту області (особи від 40 до 60 років) з підвищеним артеріальним тиском</vt:lpstr>
      <vt:lpstr>Ціль 2: Забезпечення немедикаментозного лікування для всіх пацієнтів з виявленою Артеріальною гіпертензією</vt:lpstr>
      <vt:lpstr>Ціль 3: Забезпення медикаментозного лікування пацієнтів з артеріальною гіпертензією, відповідно до Клінічних рекомендацій та Протоколу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реформування системи охорони здоров’я Полтавської області що фінансуються Світовим Банком </dc:title>
  <dc:creator>ALLA</dc:creator>
  <cp:lastModifiedBy>ALLA</cp:lastModifiedBy>
  <cp:revision>79</cp:revision>
  <dcterms:created xsi:type="dcterms:W3CDTF">2013-10-16T06:20:31Z</dcterms:created>
  <dcterms:modified xsi:type="dcterms:W3CDTF">2013-10-17T05:05:37Z</dcterms:modified>
</cp:coreProperties>
</file>